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2"/>
  </p:notesMasterIdLst>
  <p:sldIdLst>
    <p:sldId id="261" r:id="rId2"/>
    <p:sldId id="273" r:id="rId3"/>
    <p:sldId id="264" r:id="rId4"/>
    <p:sldId id="265" r:id="rId5"/>
    <p:sldId id="267" r:id="rId6"/>
    <p:sldId id="268" r:id="rId7"/>
    <p:sldId id="274" r:id="rId8"/>
    <p:sldId id="269" r:id="rId9"/>
    <p:sldId id="271" r:id="rId10"/>
    <p:sldId id="275" r:id="rId11"/>
    <p:sldId id="270" r:id="rId12"/>
    <p:sldId id="276" r:id="rId13"/>
    <p:sldId id="272" r:id="rId14"/>
    <p:sldId id="277" r:id="rId15"/>
    <p:sldId id="278" r:id="rId16"/>
    <p:sldId id="280" r:id="rId17"/>
    <p:sldId id="279" r:id="rId18"/>
    <p:sldId id="281" r:id="rId19"/>
    <p:sldId id="282" r:id="rId20"/>
    <p:sldId id="283"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00FF"/>
    <a:srgbClr val="009900"/>
    <a:srgbClr val="CC0000"/>
    <a:srgbClr val="FFFF00"/>
    <a:srgbClr val="F0EFE0"/>
    <a:srgbClr val="1F408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9" autoAdjust="0"/>
    <p:restoredTop sz="90958" autoAdjust="0"/>
  </p:normalViewPr>
  <p:slideViewPr>
    <p:cSldViewPr>
      <p:cViewPr>
        <p:scale>
          <a:sx n="78" d="100"/>
          <a:sy n="78" d="100"/>
        </p:scale>
        <p:origin x="-72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67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78D766-3288-469A-8907-89B26C4AE7E3}" type="datetimeFigureOut">
              <a:rPr lang="en-US" smtClean="0"/>
              <a:pPr/>
              <a:t>10/6/2014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CD180-402E-42E3-ADB0-FB344502AFC1}" type="slidenum">
              <a:rPr lang="en-US" smtClean="0"/>
              <a:pPr/>
              <a:t>‹Nº›</a:t>
            </a:fld>
            <a:endParaRPr lang="en-US"/>
          </a:p>
        </p:txBody>
      </p:sp>
    </p:spTree>
    <p:extLst>
      <p:ext uri="{BB962C8B-B14F-4D97-AF65-F5344CB8AC3E}">
        <p14:creationId xmlns:p14="http://schemas.microsoft.com/office/powerpoint/2010/main" val="3876115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569346" name="Group 2"/>
          <p:cNvGrpSpPr>
            <a:grpSpLocks/>
          </p:cNvGrpSpPr>
          <p:nvPr/>
        </p:nvGrpSpPr>
        <p:grpSpPr bwMode="auto">
          <a:xfrm>
            <a:off x="0" y="0"/>
            <a:ext cx="9144000" cy="6918325"/>
            <a:chOff x="0" y="0"/>
            <a:chExt cx="5760" cy="4358"/>
          </a:xfrm>
        </p:grpSpPr>
        <p:sp>
          <p:nvSpPr>
            <p:cNvPr id="569347"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endParaRPr lang="en-US"/>
            </a:p>
          </p:txBody>
        </p:sp>
        <p:sp>
          <p:nvSpPr>
            <p:cNvPr id="569348"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endParaRPr lang="en-US"/>
            </a:p>
          </p:txBody>
        </p:sp>
        <p:sp>
          <p:nvSpPr>
            <p:cNvPr id="569349"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endParaRPr lang="en-US"/>
            </a:p>
          </p:txBody>
        </p:sp>
        <p:sp>
          <p:nvSpPr>
            <p:cNvPr id="569350"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endParaRPr lang="en-US"/>
            </a:p>
          </p:txBody>
        </p:sp>
        <p:sp>
          <p:nvSpPr>
            <p:cNvPr id="569351" name="Freeform 7"/>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en-US"/>
            </a:p>
          </p:txBody>
        </p:sp>
        <p:sp>
          <p:nvSpPr>
            <p:cNvPr id="569352" name="Freeform 8"/>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endParaRPr lang="en-US"/>
            </a:p>
          </p:txBody>
        </p:sp>
        <p:sp>
          <p:nvSpPr>
            <p:cNvPr id="569353"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en-US"/>
            </a:p>
          </p:txBody>
        </p:sp>
        <p:sp>
          <p:nvSpPr>
            <p:cNvPr id="569354" name="Freeform 10"/>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endParaRPr lang="en-US"/>
            </a:p>
          </p:txBody>
        </p:sp>
      </p:grpSp>
      <p:sp>
        <p:nvSpPr>
          <p:cNvPr id="569355" name="Rectangle 11"/>
          <p:cNvSpPr>
            <a:spLocks noGrp="1" noChangeArrowheads="1"/>
          </p:cNvSpPr>
          <p:nvPr>
            <p:ph type="ctrTitle"/>
          </p:nvPr>
        </p:nvSpPr>
        <p:spPr>
          <a:xfrm>
            <a:off x="685800" y="2286000"/>
            <a:ext cx="7772400" cy="1143000"/>
          </a:xfrm>
        </p:spPr>
        <p:txBody>
          <a:bodyPr/>
          <a:lstStyle>
            <a:lvl1pPr>
              <a:defRPr>
                <a:latin typeface="Cooper Black" pitchFamily="18" charset="0"/>
              </a:defRPr>
            </a:lvl1pPr>
          </a:lstStyle>
          <a:p>
            <a:r>
              <a:rPr lang="en-US" dirty="0"/>
              <a:t>Click to edit Master title style</a:t>
            </a:r>
          </a:p>
        </p:txBody>
      </p:sp>
      <p:sp>
        <p:nvSpPr>
          <p:cNvPr id="569356"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dirty="0"/>
              <a:t>Click to edit Master subtitle style</a:t>
            </a:r>
          </a:p>
        </p:txBody>
      </p:sp>
      <p:sp>
        <p:nvSpPr>
          <p:cNvPr id="569357" name="Rectangle 13"/>
          <p:cNvSpPr>
            <a:spLocks noGrp="1" noChangeArrowheads="1"/>
          </p:cNvSpPr>
          <p:nvPr>
            <p:ph type="dt" sz="quarter" idx="2"/>
          </p:nvPr>
        </p:nvSpPr>
        <p:spPr/>
        <p:txBody>
          <a:bodyPr/>
          <a:lstStyle>
            <a:lvl1pPr>
              <a:spcBef>
                <a:spcPct val="0"/>
              </a:spcBef>
              <a:defRPr/>
            </a:lvl1pPr>
          </a:lstStyle>
          <a:p>
            <a:endParaRPr lang="en-US"/>
          </a:p>
        </p:txBody>
      </p:sp>
      <p:sp>
        <p:nvSpPr>
          <p:cNvPr id="569358" name="Rectangle 14"/>
          <p:cNvSpPr>
            <a:spLocks noGrp="1" noChangeArrowheads="1"/>
          </p:cNvSpPr>
          <p:nvPr>
            <p:ph type="ftr" sz="quarter" idx="3"/>
          </p:nvPr>
        </p:nvSpPr>
        <p:spPr/>
        <p:txBody>
          <a:bodyPr/>
          <a:lstStyle>
            <a:lvl1pPr>
              <a:spcBef>
                <a:spcPct val="0"/>
              </a:spcBef>
              <a:defRPr/>
            </a:lvl1pPr>
          </a:lstStyle>
          <a:p>
            <a:endParaRPr lang="en-US"/>
          </a:p>
        </p:txBody>
      </p:sp>
      <p:sp>
        <p:nvSpPr>
          <p:cNvPr id="569359" name="Rectangle 15"/>
          <p:cNvSpPr>
            <a:spLocks noGrp="1" noChangeArrowheads="1"/>
          </p:cNvSpPr>
          <p:nvPr>
            <p:ph type="sldNum" sz="quarter" idx="4"/>
          </p:nvPr>
        </p:nvSpPr>
        <p:spPr/>
        <p:txBody>
          <a:bodyPr/>
          <a:lstStyle>
            <a:lvl1pPr>
              <a:spcBef>
                <a:spcPct val="0"/>
              </a:spcBef>
              <a:defRPr/>
            </a:lvl1pPr>
          </a:lstStyle>
          <a:p>
            <a:fld id="{4D43D54D-9876-43D7-975A-CF253A993939}"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F09C0E-4A18-45DB-A9BB-2D4DE425EEB4}"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2121A0-E4FA-4C4C-972B-607E5D6FD74C}" type="slidenum">
              <a:rPr lang="en-US"/>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600200"/>
            <a:ext cx="3810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648200" y="1600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7F52CCA-1466-4189-A8A3-E786FF098BC5}" type="slidenum">
              <a:rPr lang="en-US"/>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Click to edit Master title style</a:t>
            </a:r>
            <a:endParaRPr lang="en-US" dirty="0"/>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1CD20F4-AD9E-401B-A7FE-E4614AE69E89}"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B4B62D-C57C-4409-951D-610289CDC305}"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64861F-3948-40CF-BAF9-3F5E8B51F963}"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37F120-D835-4082-BEDB-07AF9B5F5BF2}"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4C67668-CEFF-4C0D-B76F-27F8323F65A5}"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4C26B4C-75C8-45D4-9B0C-5614972F0CC5}"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09A553E-1FF7-46D6-A761-880AC24E7A47}"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F1AAB6-CB65-4AAC-AFF6-F88C5BF2C782}"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F56DB4-0126-4090-BF35-CB6C3C2ED346}"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568322" name="Group 2"/>
          <p:cNvGrpSpPr>
            <a:grpSpLocks/>
          </p:cNvGrpSpPr>
          <p:nvPr/>
        </p:nvGrpSpPr>
        <p:grpSpPr bwMode="auto">
          <a:xfrm>
            <a:off x="0" y="0"/>
            <a:ext cx="9144000" cy="6918325"/>
            <a:chOff x="0" y="0"/>
            <a:chExt cx="5760" cy="4358"/>
          </a:xfrm>
        </p:grpSpPr>
        <p:sp>
          <p:nvSpPr>
            <p:cNvPr id="568323"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endParaRPr lang="en-US"/>
            </a:p>
          </p:txBody>
        </p:sp>
        <p:sp>
          <p:nvSpPr>
            <p:cNvPr id="568324"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endParaRPr lang="en-US"/>
            </a:p>
          </p:txBody>
        </p:sp>
        <p:sp>
          <p:nvSpPr>
            <p:cNvPr id="568325"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endParaRPr lang="en-US"/>
            </a:p>
          </p:txBody>
        </p:sp>
        <p:sp>
          <p:nvSpPr>
            <p:cNvPr id="568326"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endParaRPr lang="en-US"/>
            </a:p>
          </p:txBody>
        </p:sp>
        <p:sp>
          <p:nvSpPr>
            <p:cNvPr id="568327"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en-US"/>
            </a:p>
          </p:txBody>
        </p:sp>
        <p:sp>
          <p:nvSpPr>
            <p:cNvPr id="568328"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endParaRPr lang="en-US"/>
            </a:p>
          </p:txBody>
        </p:sp>
        <p:sp>
          <p:nvSpPr>
            <p:cNvPr id="568329"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en-US"/>
            </a:p>
          </p:txBody>
        </p:sp>
        <p:sp>
          <p:nvSpPr>
            <p:cNvPr id="568330"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endParaRPr lang="en-US"/>
            </a:p>
          </p:txBody>
        </p:sp>
      </p:grpSp>
      <p:sp>
        <p:nvSpPr>
          <p:cNvPr id="568331"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8332"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lvl1pPr>
          </a:lstStyle>
          <a:p>
            <a:endParaRPr lang="en-US"/>
          </a:p>
        </p:txBody>
      </p:sp>
      <p:sp>
        <p:nvSpPr>
          <p:cNvPr id="568333"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lvl1pPr>
          </a:lstStyle>
          <a:p>
            <a:endParaRPr lang="en-US"/>
          </a:p>
        </p:txBody>
      </p:sp>
      <p:sp>
        <p:nvSpPr>
          <p:cNvPr id="568334"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lvl1pPr>
          </a:lstStyle>
          <a:p>
            <a:fld id="{F1CFF786-EA2A-4443-BA3C-F0C75638B36D}" type="slidenum">
              <a:rPr lang="en-US"/>
              <a:pPr/>
              <a:t>‹Nº›</a:t>
            </a:fld>
            <a:endParaRPr lang="en-US"/>
          </a:p>
        </p:txBody>
      </p:sp>
      <p:sp>
        <p:nvSpPr>
          <p:cNvPr id="568335" name="Rectangle 15"/>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THE%20%20FIVE%20%20KINGDOMS%20%20NOTES.doc"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PlantsVideo.asx"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app.discoveryeducation.com/player/view/assetGuid/48F297E6-39B4-4B27-BB13-01A540EB9B6D"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ProtistsVideo.asx"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685800" y="76200"/>
            <a:ext cx="7772400" cy="1143000"/>
          </a:xfrm>
        </p:spPr>
        <p:txBody>
          <a:bodyPr/>
          <a:lstStyle/>
          <a:p>
            <a:r>
              <a:rPr lang="en-US" dirty="0"/>
              <a:t>Classification of Organisms</a:t>
            </a:r>
          </a:p>
        </p:txBody>
      </p:sp>
      <p:sp>
        <p:nvSpPr>
          <p:cNvPr id="577540" name="Rectangle 4"/>
          <p:cNvSpPr>
            <a:spLocks noGrp="1" noChangeArrowheads="1"/>
          </p:cNvSpPr>
          <p:nvPr>
            <p:ph type="body" sz="half" idx="2"/>
          </p:nvPr>
        </p:nvSpPr>
        <p:spPr>
          <a:xfrm>
            <a:off x="-76200" y="1066800"/>
            <a:ext cx="5791200" cy="5562600"/>
          </a:xfrm>
        </p:spPr>
        <p:txBody>
          <a:bodyPr/>
          <a:lstStyle/>
          <a:p>
            <a:r>
              <a:rPr lang="en-US" dirty="0"/>
              <a:t>The most basic  category of organisms is called a </a:t>
            </a:r>
            <a:r>
              <a:rPr lang="en-US" i="1" dirty="0"/>
              <a:t>kingdom</a:t>
            </a:r>
            <a:r>
              <a:rPr lang="en-US" i="1" dirty="0" smtClean="0"/>
              <a:t>.</a:t>
            </a:r>
          </a:p>
          <a:p>
            <a:pPr>
              <a:buNone/>
            </a:pPr>
            <a:endParaRPr lang="en-US" sz="1200" i="1" dirty="0"/>
          </a:p>
          <a:p>
            <a:r>
              <a:rPr lang="en-US" dirty="0"/>
              <a:t>Most scientists divide organisms into five major kingdoms</a:t>
            </a:r>
            <a:r>
              <a:rPr lang="en-US" dirty="0" smtClean="0"/>
              <a:t>.</a:t>
            </a:r>
          </a:p>
          <a:p>
            <a:pPr>
              <a:buNone/>
            </a:pPr>
            <a:endParaRPr lang="en-US" sz="1200" dirty="0" smtClean="0"/>
          </a:p>
          <a:p>
            <a:r>
              <a:rPr lang="en-US" dirty="0" smtClean="0"/>
              <a:t>The five kingdoms are the </a:t>
            </a:r>
            <a:r>
              <a:rPr lang="en-US" dirty="0" err="1" smtClean="0"/>
              <a:t>Monera</a:t>
            </a:r>
            <a:r>
              <a:rPr lang="en-US" dirty="0" smtClean="0"/>
              <a:t> (Bacteria) Kingdom, the </a:t>
            </a:r>
            <a:r>
              <a:rPr lang="en-US" dirty="0" err="1" smtClean="0"/>
              <a:t>Protist</a:t>
            </a:r>
            <a:r>
              <a:rPr lang="en-US" dirty="0" smtClean="0"/>
              <a:t> Kingdom, the Fungi Kingdom, the Plant Kingdom, and the Animal Kingdom.</a:t>
            </a:r>
          </a:p>
          <a:p>
            <a:endParaRPr lang="en-US" sz="2800" dirty="0"/>
          </a:p>
        </p:txBody>
      </p:sp>
      <p:pic>
        <p:nvPicPr>
          <p:cNvPr id="5" name="Picture 5" descr="http://www.mun.ca/biology/scarr/139427_Five_Kingdoms.jpg">
            <a:hlinkClick r:id="rId2"/>
          </p:cNvPr>
          <p:cNvPicPr>
            <a:picLocks noChangeAspect="1" noChangeArrowheads="1"/>
          </p:cNvPicPr>
          <p:nvPr/>
        </p:nvPicPr>
        <p:blipFill>
          <a:blip r:embed="rId3" cstate="print"/>
          <a:srcRect/>
          <a:stretch>
            <a:fillRect/>
          </a:stretch>
        </p:blipFill>
        <p:spPr bwMode="auto">
          <a:xfrm>
            <a:off x="5231855" y="2286000"/>
            <a:ext cx="3912145" cy="27638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7540">
                                            <p:txEl>
                                              <p:pRg st="0" end="0"/>
                                            </p:txEl>
                                          </p:spTgt>
                                        </p:tgtEl>
                                        <p:attrNameLst>
                                          <p:attrName>style.visibility</p:attrName>
                                        </p:attrNameLst>
                                      </p:cBhvr>
                                      <p:to>
                                        <p:strVal val="visible"/>
                                      </p:to>
                                    </p:set>
                                    <p:anim calcmode="lin" valueType="num">
                                      <p:cBhvr additive="base">
                                        <p:cTn id="7" dur="500" fill="hold"/>
                                        <p:tgtEl>
                                          <p:spTgt spid="5775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75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7540">
                                            <p:txEl>
                                              <p:pRg st="2" end="2"/>
                                            </p:txEl>
                                          </p:spTgt>
                                        </p:tgtEl>
                                        <p:attrNameLst>
                                          <p:attrName>style.visibility</p:attrName>
                                        </p:attrNameLst>
                                      </p:cBhvr>
                                      <p:to>
                                        <p:strVal val="visible"/>
                                      </p:to>
                                    </p:set>
                                    <p:anim calcmode="lin" valueType="num">
                                      <p:cBhvr additive="base">
                                        <p:cTn id="13" dur="500" fill="hold"/>
                                        <p:tgtEl>
                                          <p:spTgt spid="57754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75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7540">
                                            <p:txEl>
                                              <p:pRg st="4" end="4"/>
                                            </p:txEl>
                                          </p:spTgt>
                                        </p:tgtEl>
                                        <p:attrNameLst>
                                          <p:attrName>style.visibility</p:attrName>
                                        </p:attrNameLst>
                                      </p:cBhvr>
                                      <p:to>
                                        <p:strVal val="visible"/>
                                      </p:to>
                                    </p:set>
                                    <p:anim calcmode="lin" valueType="num">
                                      <p:cBhvr additive="base">
                                        <p:cTn id="19" dur="500" fill="hold"/>
                                        <p:tgtEl>
                                          <p:spTgt spid="57754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754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40"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r>
              <a:rPr lang="en-US" dirty="0"/>
              <a:t>Kingdom </a:t>
            </a:r>
            <a:r>
              <a:rPr lang="en-US" i="1" dirty="0" err="1" smtClean="0"/>
              <a:t>Plantae</a:t>
            </a:r>
            <a:endParaRPr lang="en-US" dirty="0"/>
          </a:p>
        </p:txBody>
      </p:sp>
      <p:sp>
        <p:nvSpPr>
          <p:cNvPr id="591875" name="Text Box 3"/>
          <p:cNvSpPr txBox="1">
            <a:spLocks noChangeArrowheads="1"/>
          </p:cNvSpPr>
          <p:nvPr/>
        </p:nvSpPr>
        <p:spPr bwMode="auto">
          <a:xfrm>
            <a:off x="457200" y="1143000"/>
            <a:ext cx="8458199" cy="4401205"/>
          </a:xfrm>
          <a:prstGeom prst="rect">
            <a:avLst/>
          </a:prstGeom>
          <a:noFill/>
          <a:ln w="9525">
            <a:noFill/>
            <a:miter lim="800000"/>
            <a:headEnd/>
            <a:tailEnd/>
          </a:ln>
          <a:effectLst/>
        </p:spPr>
        <p:txBody>
          <a:bodyPr wrap="square">
            <a:spAutoFit/>
          </a:bodyPr>
          <a:lstStyle/>
          <a:p>
            <a:pPr>
              <a:buFont typeface="Arial" pitchFamily="34" charset="0"/>
              <a:buChar char="•"/>
            </a:pPr>
            <a:r>
              <a:rPr lang="en-US" sz="3200" dirty="0" smtClean="0"/>
              <a:t>  Plants use the light from the Sun to produce their own food.  </a:t>
            </a:r>
          </a:p>
          <a:p>
            <a:endParaRPr lang="en-US" sz="3200" dirty="0" smtClean="0"/>
          </a:p>
          <a:p>
            <a:pPr>
              <a:buFont typeface="Arial" pitchFamily="34" charset="0"/>
              <a:buChar char="•"/>
            </a:pPr>
            <a:r>
              <a:rPr lang="en-US" sz="3200" dirty="0" smtClean="0"/>
              <a:t>  Plants get their green color from the chlorophyll to collect energy from the light of the Sun.  </a:t>
            </a:r>
          </a:p>
          <a:p>
            <a:endParaRPr lang="en-US" sz="3200" dirty="0" smtClean="0"/>
          </a:p>
          <a:p>
            <a:pPr>
              <a:buFont typeface="Arial" pitchFamily="34" charset="0"/>
              <a:buChar char="•"/>
            </a:pPr>
            <a:r>
              <a:rPr lang="en-US" sz="3200" dirty="0" smtClean="0"/>
              <a:t>  They then use this energy to create food.  </a:t>
            </a:r>
          </a:p>
          <a:p>
            <a:endParaRPr lang="en-US" sz="2800" dirty="0" smtClean="0"/>
          </a:p>
          <a:p>
            <a:endParaRPr lang="en-US" sz="2800" dirty="0"/>
          </a:p>
        </p:txBody>
      </p:sp>
      <p:pic>
        <p:nvPicPr>
          <p:cNvPr id="591877" name="Picture 5" descr="http://www.hort.purdue.edu/ext/senior/fruits/images/large/peach_tree.jpg">
            <a:hlinkClick r:id="rId2"/>
          </p:cNvPr>
          <p:cNvPicPr>
            <a:picLocks noChangeAspect="1" noChangeArrowheads="1"/>
          </p:cNvPicPr>
          <p:nvPr/>
        </p:nvPicPr>
        <p:blipFill>
          <a:blip r:embed="rId3" cstate="print"/>
          <a:srcRect/>
          <a:stretch>
            <a:fillRect/>
          </a:stretch>
        </p:blipFill>
        <p:spPr bwMode="auto">
          <a:xfrm>
            <a:off x="2971800" y="4771590"/>
            <a:ext cx="2782888" cy="208641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r>
              <a:rPr lang="en-US"/>
              <a:t>Kingdom  </a:t>
            </a:r>
            <a:r>
              <a:rPr lang="en-US" i="1"/>
              <a:t>Fungi</a:t>
            </a:r>
            <a:endParaRPr lang="en-US"/>
          </a:p>
        </p:txBody>
      </p:sp>
      <p:sp>
        <p:nvSpPr>
          <p:cNvPr id="586755" name="Rectangle 3"/>
          <p:cNvSpPr>
            <a:spLocks noGrp="1" noChangeArrowheads="1"/>
          </p:cNvSpPr>
          <p:nvPr>
            <p:ph type="body" sz="half" idx="1"/>
          </p:nvPr>
        </p:nvSpPr>
        <p:spPr>
          <a:xfrm>
            <a:off x="685800" y="1981200"/>
            <a:ext cx="3581400" cy="4114800"/>
          </a:xfrm>
        </p:spPr>
        <p:txBody>
          <a:bodyPr/>
          <a:lstStyle/>
          <a:p>
            <a:r>
              <a:rPr lang="en-US" sz="2800" dirty="0"/>
              <a:t>The members of the Fungus kingdom are all decomposers that use spores to reproduce.</a:t>
            </a:r>
          </a:p>
          <a:p>
            <a:endParaRPr lang="en-US" sz="2800" dirty="0"/>
          </a:p>
          <a:p>
            <a:r>
              <a:rPr lang="en-US" sz="2800" dirty="0"/>
              <a:t>Some examples are mold, mildew, and mushrooms.</a:t>
            </a:r>
          </a:p>
        </p:txBody>
      </p:sp>
      <p:sp>
        <p:nvSpPr>
          <p:cNvPr id="586761" name="Rectangle 9"/>
          <p:cNvSpPr>
            <a:spLocks noChangeArrowheads="1"/>
          </p:cNvSpPr>
          <p:nvPr/>
        </p:nvSpPr>
        <p:spPr bwMode="auto">
          <a:xfrm>
            <a:off x="-168275" y="1668463"/>
            <a:ext cx="9144000" cy="0"/>
          </a:xfrm>
          <a:prstGeom prst="rect">
            <a:avLst/>
          </a:prstGeom>
          <a:noFill/>
          <a:ln w="9525">
            <a:noFill/>
            <a:miter lim="800000"/>
            <a:headEnd/>
            <a:tailEnd/>
          </a:ln>
          <a:effectLst/>
        </p:spPr>
        <p:txBody>
          <a:bodyPr>
            <a:spAutoFit/>
          </a:bodyPr>
          <a:lstStyle/>
          <a:p>
            <a:endParaRPr lang="en-US"/>
          </a:p>
        </p:txBody>
      </p:sp>
      <p:pic>
        <p:nvPicPr>
          <p:cNvPr id="586759" name="Picture 7" descr="Mould growth (white stuff) on rye bread"/>
          <p:cNvPicPr>
            <a:picLocks noChangeAspect="1" noChangeArrowheads="1"/>
          </p:cNvPicPr>
          <p:nvPr/>
        </p:nvPicPr>
        <p:blipFill>
          <a:blip r:embed="rId2" cstate="print"/>
          <a:srcRect/>
          <a:stretch>
            <a:fillRect/>
          </a:stretch>
        </p:blipFill>
        <p:spPr bwMode="auto">
          <a:xfrm>
            <a:off x="4267200" y="2057400"/>
            <a:ext cx="1905000" cy="1771650"/>
          </a:xfrm>
          <a:prstGeom prst="rect">
            <a:avLst/>
          </a:prstGeom>
          <a:noFill/>
        </p:spPr>
      </p:pic>
      <p:pic>
        <p:nvPicPr>
          <p:cNvPr id="586763" name="Picture 11" descr="http://www.apsnet.org/education/IllustratedGlossary/PhotosI-M/mildew.jpg"/>
          <p:cNvPicPr>
            <a:picLocks noChangeAspect="1" noChangeArrowheads="1"/>
          </p:cNvPicPr>
          <p:nvPr/>
        </p:nvPicPr>
        <p:blipFill>
          <a:blip r:embed="rId3" cstate="print">
            <a:lum contrast="6000"/>
          </a:blip>
          <a:srcRect/>
          <a:stretch>
            <a:fillRect/>
          </a:stretch>
        </p:blipFill>
        <p:spPr bwMode="auto">
          <a:xfrm>
            <a:off x="4495800" y="4191000"/>
            <a:ext cx="4114800" cy="2030413"/>
          </a:xfrm>
          <a:prstGeom prst="rect">
            <a:avLst/>
          </a:prstGeom>
          <a:noFill/>
        </p:spPr>
      </p:pic>
      <p:pic>
        <p:nvPicPr>
          <p:cNvPr id="586765" name="Picture 13" descr="http://telescope.livjm.ac.uk/Help/Bugzilla/gfx/mushroom.jpg"/>
          <p:cNvPicPr>
            <a:picLocks noChangeAspect="1" noChangeArrowheads="1"/>
          </p:cNvPicPr>
          <p:nvPr/>
        </p:nvPicPr>
        <p:blipFill>
          <a:blip r:embed="rId4" cstate="print"/>
          <a:srcRect/>
          <a:stretch>
            <a:fillRect/>
          </a:stretch>
        </p:blipFill>
        <p:spPr bwMode="auto">
          <a:xfrm>
            <a:off x="6400800" y="2057400"/>
            <a:ext cx="2362200" cy="1812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86755">
                                            <p:txEl>
                                              <p:pRg st="0" end="0"/>
                                            </p:txEl>
                                          </p:spTgt>
                                        </p:tgtEl>
                                        <p:attrNameLst>
                                          <p:attrName>style.visibility</p:attrName>
                                        </p:attrNameLst>
                                      </p:cBhvr>
                                      <p:to>
                                        <p:strVal val="visible"/>
                                      </p:to>
                                    </p:set>
                                    <p:anim calcmode="lin" valueType="num">
                                      <p:cBhvr additive="base">
                                        <p:cTn id="7" dur="500" fill="hold"/>
                                        <p:tgtEl>
                                          <p:spTgt spid="5867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86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86755">
                                            <p:txEl>
                                              <p:pRg st="2" end="2"/>
                                            </p:txEl>
                                          </p:spTgt>
                                        </p:tgtEl>
                                        <p:attrNameLst>
                                          <p:attrName>style.visibility</p:attrName>
                                        </p:attrNameLst>
                                      </p:cBhvr>
                                      <p:to>
                                        <p:strVal val="visible"/>
                                      </p:to>
                                    </p:set>
                                    <p:anim calcmode="lin" valueType="num">
                                      <p:cBhvr additive="base">
                                        <p:cTn id="13" dur="500" fill="hold"/>
                                        <p:tgtEl>
                                          <p:spTgt spid="58675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867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86759"/>
                                        </p:tgtEl>
                                        <p:attrNameLst>
                                          <p:attrName>style.visibility</p:attrName>
                                        </p:attrNameLst>
                                      </p:cBhvr>
                                      <p:to>
                                        <p:strVal val="visible"/>
                                      </p:to>
                                    </p:set>
                                    <p:animEffect transition="in" filter="randombar(horizontal)">
                                      <p:cBhvr>
                                        <p:cTn id="19" dur="500"/>
                                        <p:tgtEl>
                                          <p:spTgt spid="58675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86763"/>
                                        </p:tgtEl>
                                        <p:attrNameLst>
                                          <p:attrName>style.visibility</p:attrName>
                                        </p:attrNameLst>
                                      </p:cBhvr>
                                      <p:to>
                                        <p:strVal val="visible"/>
                                      </p:to>
                                    </p:set>
                                    <p:animEffect transition="in" filter="randombar(horizontal)">
                                      <p:cBhvr>
                                        <p:cTn id="24" dur="500"/>
                                        <p:tgtEl>
                                          <p:spTgt spid="58676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86765"/>
                                        </p:tgtEl>
                                        <p:attrNameLst>
                                          <p:attrName>style.visibility</p:attrName>
                                        </p:attrNameLst>
                                      </p:cBhvr>
                                      <p:to>
                                        <p:strVal val="visible"/>
                                      </p:to>
                                    </p:set>
                                    <p:animEffect transition="in" filter="randombar(horizontal)">
                                      <p:cBhvr>
                                        <p:cTn id="29" dur="500"/>
                                        <p:tgtEl>
                                          <p:spTgt spid="586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lstStyle/>
          <a:p>
            <a:r>
              <a:rPr lang="en-US"/>
              <a:t>Kingdom  </a:t>
            </a:r>
            <a:r>
              <a:rPr lang="en-US" i="1"/>
              <a:t>Fungi</a:t>
            </a:r>
            <a:endParaRPr lang="en-US"/>
          </a:p>
        </p:txBody>
      </p:sp>
      <p:sp>
        <p:nvSpPr>
          <p:cNvPr id="5" name="Rectangle 3"/>
          <p:cNvSpPr txBox="1">
            <a:spLocks noChangeArrowheads="1"/>
          </p:cNvSpPr>
          <p:nvPr/>
        </p:nvSpPr>
        <p:spPr>
          <a:xfrm>
            <a:off x="381000" y="1524000"/>
            <a:ext cx="5562600" cy="51054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The members of the Fungus kingdom are all decomposers that use spores to reproduce.</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3200" kern="0" dirty="0" smtClean="0">
                <a:latin typeface="+mn-lt"/>
              </a:rPr>
              <a:t>Unlike plants, fungi cannot make their own food.</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Some examples are mold, mildew, and mushrooms.</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5" descr="These fungi feed off of the nutrients found in this tree."/>
          <p:cNvPicPr>
            <a:picLocks noChangeAspect="1" noChangeArrowheads="1"/>
          </p:cNvPicPr>
          <p:nvPr/>
        </p:nvPicPr>
        <p:blipFill>
          <a:blip r:embed="rId2" cstate="print"/>
          <a:srcRect/>
          <a:stretch>
            <a:fillRect/>
          </a:stretch>
        </p:blipFill>
        <p:spPr>
          <a:xfrm>
            <a:off x="6477000" y="4343400"/>
            <a:ext cx="1905000" cy="1905000"/>
          </a:xfrm>
          <a:prstGeom prst="rect">
            <a:avLst/>
          </a:prstGeom>
          <a:noFill/>
        </p:spPr>
      </p:pic>
      <p:pic>
        <p:nvPicPr>
          <p:cNvPr id="7" name="Picture 6" descr="This fungis feeds from the nutrients found on the forest floor."/>
          <p:cNvPicPr>
            <a:picLocks noChangeAspect="1" noChangeArrowheads="1"/>
          </p:cNvPicPr>
          <p:nvPr/>
        </p:nvPicPr>
        <p:blipFill>
          <a:blip r:embed="rId3" cstate="print"/>
          <a:srcRect/>
          <a:stretch>
            <a:fillRect/>
          </a:stretch>
        </p:blipFill>
        <p:spPr bwMode="auto">
          <a:xfrm>
            <a:off x="6629400" y="1371600"/>
            <a:ext cx="19050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r>
              <a:rPr lang="en-US"/>
              <a:t>Kingdom  </a:t>
            </a:r>
            <a:r>
              <a:rPr lang="en-US" i="1"/>
              <a:t>Animalia</a:t>
            </a:r>
            <a:endParaRPr lang="en-US"/>
          </a:p>
        </p:txBody>
      </p:sp>
      <p:sp>
        <p:nvSpPr>
          <p:cNvPr id="588803" name="Rectangle 3"/>
          <p:cNvSpPr>
            <a:spLocks noGrp="1" noChangeArrowheads="1"/>
          </p:cNvSpPr>
          <p:nvPr>
            <p:ph type="body" sz="half" idx="1"/>
          </p:nvPr>
        </p:nvSpPr>
        <p:spPr/>
        <p:txBody>
          <a:bodyPr/>
          <a:lstStyle/>
          <a:p>
            <a:r>
              <a:rPr lang="en-US" sz="2800" dirty="0"/>
              <a:t>The members of the Animal kingdom are all consumers.</a:t>
            </a:r>
          </a:p>
          <a:p>
            <a:endParaRPr lang="en-US" sz="2800" dirty="0"/>
          </a:p>
          <a:p>
            <a:r>
              <a:rPr lang="en-US" sz="2800" dirty="0"/>
              <a:t>This means that they get their food from other organisms by eating them.</a:t>
            </a:r>
          </a:p>
        </p:txBody>
      </p:sp>
      <p:pic>
        <p:nvPicPr>
          <p:cNvPr id="588806" name="Picture 6" descr="http://minutillo.com/steve/weblog/images/spider-front-full.jpg"/>
          <p:cNvPicPr>
            <a:picLocks noChangeAspect="1" noChangeArrowheads="1"/>
          </p:cNvPicPr>
          <p:nvPr/>
        </p:nvPicPr>
        <p:blipFill>
          <a:blip r:embed="rId2" cstate="print"/>
          <a:srcRect/>
          <a:stretch>
            <a:fillRect/>
          </a:stretch>
        </p:blipFill>
        <p:spPr bwMode="auto">
          <a:xfrm>
            <a:off x="4648200" y="1981200"/>
            <a:ext cx="3571875" cy="3952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88803">
                                            <p:txEl>
                                              <p:pRg st="0" end="0"/>
                                            </p:txEl>
                                          </p:spTgt>
                                        </p:tgtEl>
                                        <p:attrNameLst>
                                          <p:attrName>style.visibility</p:attrName>
                                        </p:attrNameLst>
                                      </p:cBhvr>
                                      <p:to>
                                        <p:strVal val="visible"/>
                                      </p:to>
                                    </p:set>
                                    <p:anim calcmode="lin" valueType="num">
                                      <p:cBhvr additive="base">
                                        <p:cTn id="7" dur="500" fill="hold"/>
                                        <p:tgtEl>
                                          <p:spTgt spid="5888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88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88803">
                                            <p:txEl>
                                              <p:pRg st="2" end="2"/>
                                            </p:txEl>
                                          </p:spTgt>
                                        </p:tgtEl>
                                        <p:attrNameLst>
                                          <p:attrName>style.visibility</p:attrName>
                                        </p:attrNameLst>
                                      </p:cBhvr>
                                      <p:to>
                                        <p:strVal val="visible"/>
                                      </p:to>
                                    </p:set>
                                    <p:anim calcmode="lin" valueType="num">
                                      <p:cBhvr additive="base">
                                        <p:cTn id="13" dur="500" fill="hold"/>
                                        <p:tgtEl>
                                          <p:spTgt spid="58880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88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588806"/>
                                        </p:tgtEl>
                                        <p:attrNameLst>
                                          <p:attrName>style.visibility</p:attrName>
                                        </p:attrNameLst>
                                      </p:cBhvr>
                                      <p:to>
                                        <p:strVal val="visible"/>
                                      </p:to>
                                    </p:set>
                                    <p:anim calcmode="lin" valueType="num">
                                      <p:cBhvr>
                                        <p:cTn id="19" dur="1000" fill="hold"/>
                                        <p:tgtEl>
                                          <p:spTgt spid="588806"/>
                                        </p:tgtEl>
                                        <p:attrNameLst>
                                          <p:attrName>ppt_w</p:attrName>
                                        </p:attrNameLst>
                                      </p:cBhvr>
                                      <p:tavLst>
                                        <p:tav tm="0">
                                          <p:val>
                                            <p:fltVal val="0"/>
                                          </p:val>
                                        </p:tav>
                                        <p:tav tm="100000">
                                          <p:val>
                                            <p:strVal val="#ppt_w"/>
                                          </p:val>
                                        </p:tav>
                                      </p:tavLst>
                                    </p:anim>
                                    <p:anim calcmode="lin" valueType="num">
                                      <p:cBhvr>
                                        <p:cTn id="20" dur="1000" fill="hold"/>
                                        <p:tgtEl>
                                          <p:spTgt spid="588806"/>
                                        </p:tgtEl>
                                        <p:attrNameLst>
                                          <p:attrName>ppt_h</p:attrName>
                                        </p:attrNameLst>
                                      </p:cBhvr>
                                      <p:tavLst>
                                        <p:tav tm="0">
                                          <p:val>
                                            <p:fltVal val="0"/>
                                          </p:val>
                                        </p:tav>
                                        <p:tav tm="100000">
                                          <p:val>
                                            <p:strVal val="#ppt_h"/>
                                          </p:val>
                                        </p:tav>
                                      </p:tavLst>
                                    </p:anim>
                                    <p:anim calcmode="lin" valueType="num">
                                      <p:cBhvr>
                                        <p:cTn id="21" dur="1000" fill="hold"/>
                                        <p:tgtEl>
                                          <p:spTgt spid="58880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5888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p:txBody>
          <a:bodyPr/>
          <a:lstStyle/>
          <a:p>
            <a:r>
              <a:rPr lang="en-US"/>
              <a:t>Kingdom  </a:t>
            </a:r>
            <a:r>
              <a:rPr lang="en-US" i="1"/>
              <a:t>Animalia</a:t>
            </a:r>
            <a:endParaRPr lang="en-US"/>
          </a:p>
        </p:txBody>
      </p:sp>
      <p:sp>
        <p:nvSpPr>
          <p:cNvPr id="5" name="Rectangle 3"/>
          <p:cNvSpPr txBox="1">
            <a:spLocks noChangeArrowheads="1"/>
          </p:cNvSpPr>
          <p:nvPr/>
        </p:nvSpPr>
        <p:spPr>
          <a:xfrm>
            <a:off x="533400" y="1600200"/>
            <a:ext cx="5029200" cy="41148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Animals have tissues,</a:t>
            </a:r>
            <a:r>
              <a:rPr kumimoji="0" lang="en-US" sz="3200" b="0" i="0" u="none" strike="noStrike" kern="0" cap="none" spc="0" normalizeH="0" noProof="0" dirty="0" smtClean="0">
                <a:ln>
                  <a:noFill/>
                </a:ln>
                <a:solidFill>
                  <a:schemeClr val="tx1"/>
                </a:solidFill>
                <a:effectLst/>
                <a:uLnTx/>
                <a:uFillTx/>
                <a:latin typeface="+mn-lt"/>
                <a:ea typeface="+mn-ea"/>
                <a:cs typeface="+mn-cs"/>
              </a:rPr>
              <a:t> organs and organ systems.  </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Animals cannot make their own food.  Without other food sources, animals could not survive.</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4" descr="An elephant is one type of animal."/>
          <p:cNvPicPr>
            <a:picLocks noChangeAspect="1" noChangeArrowheads="1"/>
          </p:cNvPicPr>
          <p:nvPr/>
        </p:nvPicPr>
        <p:blipFill>
          <a:blip r:embed="rId2" cstate="print"/>
          <a:srcRect/>
          <a:stretch>
            <a:fillRect/>
          </a:stretch>
        </p:blipFill>
        <p:spPr bwMode="auto">
          <a:xfrm>
            <a:off x="6172200" y="1219200"/>
            <a:ext cx="2514600" cy="2514600"/>
          </a:xfrm>
          <a:prstGeom prst="rect">
            <a:avLst/>
          </a:prstGeom>
          <a:noFill/>
          <a:ln w="9525">
            <a:noFill/>
            <a:miter lim="800000"/>
            <a:headEnd/>
            <a:tailEnd/>
          </a:ln>
        </p:spPr>
      </p:pic>
      <p:pic>
        <p:nvPicPr>
          <p:cNvPr id="7" name="Picture 5" descr="Animals get their food from other sources.  They cannot make their own."/>
          <p:cNvPicPr>
            <a:picLocks noChangeAspect="1" noChangeArrowheads="1"/>
          </p:cNvPicPr>
          <p:nvPr/>
        </p:nvPicPr>
        <p:blipFill>
          <a:blip r:embed="rId3" cstate="print"/>
          <a:srcRect/>
          <a:stretch>
            <a:fillRect/>
          </a:stretch>
        </p:blipFill>
        <p:spPr bwMode="auto">
          <a:xfrm>
            <a:off x="6172200" y="4191000"/>
            <a:ext cx="24384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ctrTitle"/>
          </p:nvPr>
        </p:nvSpPr>
        <p:spPr>
          <a:xfrm>
            <a:off x="685800" y="685800"/>
            <a:ext cx="7772400" cy="1143000"/>
          </a:xfrm>
        </p:spPr>
        <p:txBody>
          <a:bodyPr/>
          <a:lstStyle/>
          <a:p>
            <a:r>
              <a:rPr lang="en-US"/>
              <a:t>Now Let’s Review!</a:t>
            </a:r>
          </a:p>
        </p:txBody>
      </p:sp>
      <p:pic>
        <p:nvPicPr>
          <p:cNvPr id="595981" name="Picture 13" descr="http://www.propools.com/images/ponds/figure1page13.jpg"/>
          <p:cNvPicPr>
            <a:picLocks noChangeAspect="1" noChangeArrowheads="1"/>
          </p:cNvPicPr>
          <p:nvPr/>
        </p:nvPicPr>
        <p:blipFill>
          <a:blip r:embed="rId2" cstate="print"/>
          <a:srcRect/>
          <a:stretch>
            <a:fillRect/>
          </a:stretch>
        </p:blipFill>
        <p:spPr bwMode="auto">
          <a:xfrm>
            <a:off x="2057400" y="1905000"/>
            <a:ext cx="4941888" cy="4343400"/>
          </a:xfrm>
          <a:prstGeom prst="rect">
            <a:avLst/>
          </a:prstGeom>
          <a:noFill/>
        </p:spPr>
      </p:pic>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p:txBody>
          <a:bodyPr/>
          <a:lstStyle/>
          <a:p>
            <a:r>
              <a:rPr lang="en-US"/>
              <a:t>Cellular Organization</a:t>
            </a:r>
          </a:p>
        </p:txBody>
      </p:sp>
      <p:sp>
        <p:nvSpPr>
          <p:cNvPr id="599043" name="Rectangle 3"/>
          <p:cNvSpPr>
            <a:spLocks noGrp="1" noChangeArrowheads="1"/>
          </p:cNvSpPr>
          <p:nvPr>
            <p:ph type="body" sz="half" idx="1"/>
          </p:nvPr>
        </p:nvSpPr>
        <p:spPr>
          <a:xfrm>
            <a:off x="457200" y="1981200"/>
            <a:ext cx="3810000" cy="1219200"/>
          </a:xfrm>
        </p:spPr>
        <p:txBody>
          <a:bodyPr/>
          <a:lstStyle/>
          <a:p>
            <a:r>
              <a:rPr lang="en-US" i="1"/>
              <a:t>Unicellular organisms </a:t>
            </a:r>
            <a:r>
              <a:rPr lang="en-US"/>
              <a:t>contain only one cell.</a:t>
            </a:r>
            <a:endParaRPr lang="en-US" i="1"/>
          </a:p>
        </p:txBody>
      </p:sp>
      <p:sp>
        <p:nvSpPr>
          <p:cNvPr id="599044" name="Rectangle 4"/>
          <p:cNvSpPr>
            <a:spLocks noGrp="1" noChangeArrowheads="1"/>
          </p:cNvSpPr>
          <p:nvPr>
            <p:ph type="body" sz="half" idx="2"/>
          </p:nvPr>
        </p:nvSpPr>
        <p:spPr>
          <a:xfrm>
            <a:off x="4648200" y="1981200"/>
            <a:ext cx="4114800" cy="1066800"/>
          </a:xfrm>
        </p:spPr>
        <p:txBody>
          <a:bodyPr/>
          <a:lstStyle/>
          <a:p>
            <a:r>
              <a:rPr lang="en-US" i="1"/>
              <a:t>Multicellular organisms</a:t>
            </a:r>
            <a:r>
              <a:rPr lang="en-US"/>
              <a:t> are made of many cells.</a:t>
            </a:r>
            <a:endParaRPr lang="en-US" i="1"/>
          </a:p>
        </p:txBody>
      </p:sp>
      <p:grpSp>
        <p:nvGrpSpPr>
          <p:cNvPr id="599050" name="Group 10"/>
          <p:cNvGrpSpPr>
            <a:grpSpLocks/>
          </p:cNvGrpSpPr>
          <p:nvPr/>
        </p:nvGrpSpPr>
        <p:grpSpPr bwMode="auto">
          <a:xfrm>
            <a:off x="1828800" y="2514600"/>
            <a:ext cx="5486400" cy="1828800"/>
            <a:chOff x="0" y="0"/>
            <a:chExt cx="3456" cy="1152"/>
          </a:xfrm>
        </p:grpSpPr>
        <p:sp>
          <p:nvSpPr>
            <p:cNvPr id="599045" name="Rectangle 5"/>
            <p:cNvSpPr>
              <a:spLocks noChangeArrowheads="1"/>
            </p:cNvSpPr>
            <p:nvPr/>
          </p:nvSpPr>
          <p:spPr bwMode="auto">
            <a:xfrm>
              <a:off x="0" y="0"/>
              <a:ext cx="3456" cy="0"/>
            </a:xfrm>
            <a:prstGeom prst="rect">
              <a:avLst/>
            </a:prstGeom>
            <a:noFill/>
            <a:ln w="9525">
              <a:noFill/>
              <a:miter lim="800000"/>
              <a:headEnd/>
              <a:tailEnd/>
            </a:ln>
            <a:effectLst/>
          </p:spPr>
          <p:txBody>
            <a:bodyPr>
              <a:spAutoFit/>
            </a:bodyPr>
            <a:lstStyle/>
            <a:p>
              <a:endParaRPr lang="en-US"/>
            </a:p>
          </p:txBody>
        </p:sp>
        <p:grpSp>
          <p:nvGrpSpPr>
            <p:cNvPr id="599049" name="Group 9"/>
            <p:cNvGrpSpPr>
              <a:grpSpLocks/>
            </p:cNvGrpSpPr>
            <p:nvPr/>
          </p:nvGrpSpPr>
          <p:grpSpPr bwMode="auto">
            <a:xfrm>
              <a:off x="0" y="0"/>
              <a:ext cx="1260" cy="1152"/>
              <a:chOff x="0" y="0"/>
              <a:chExt cx="1260" cy="1152"/>
            </a:xfrm>
          </p:grpSpPr>
          <p:sp>
            <p:nvSpPr>
              <p:cNvPr id="599046" name="Rectangle 6"/>
              <p:cNvSpPr>
                <a:spLocks noChangeArrowheads="1"/>
              </p:cNvSpPr>
              <p:nvPr/>
            </p:nvSpPr>
            <p:spPr bwMode="auto">
              <a:xfrm>
                <a:off x="0" y="0"/>
                <a:ext cx="0" cy="0"/>
              </a:xfrm>
              <a:prstGeom prst="rect">
                <a:avLst/>
              </a:prstGeom>
              <a:noFill/>
              <a:ln w="9525">
                <a:noFill/>
                <a:miter lim="800000"/>
                <a:headEnd/>
                <a:tailEnd/>
              </a:ln>
              <a:effectLst/>
            </p:spPr>
            <p:txBody>
              <a:bodyPr>
                <a:spAutoFit/>
              </a:bodyPr>
              <a:lstStyle/>
              <a:p>
                <a:endParaRPr lang="en-US"/>
              </a:p>
            </p:txBody>
          </p:sp>
          <p:sp>
            <p:nvSpPr>
              <p:cNvPr id="599047" name="Rectangle 7"/>
              <p:cNvSpPr>
                <a:spLocks noChangeArrowheads="1"/>
              </p:cNvSpPr>
              <p:nvPr/>
            </p:nvSpPr>
            <p:spPr bwMode="auto">
              <a:xfrm>
                <a:off x="0" y="0"/>
                <a:ext cx="1260" cy="1152"/>
              </a:xfrm>
              <a:prstGeom prst="rect">
                <a:avLst/>
              </a:prstGeom>
              <a:noFill/>
              <a:ln w="9525">
                <a:noFill/>
                <a:miter lim="800000"/>
                <a:headEnd/>
                <a:tailEnd/>
              </a:ln>
              <a:effectLst/>
            </p:spPr>
            <p:txBody>
              <a:bodyPr/>
              <a:lstStyle/>
              <a:p>
                <a:r>
                  <a:rPr kumimoji="1" lang="en-US" sz="1000">
                    <a:latin typeface="Verdana" pitchFamily="34" charset="0"/>
                  </a:rPr>
                  <a:t>  </a:t>
                </a:r>
                <a:r>
                  <a:rPr kumimoji="1" lang="en-US" sz="10400">
                    <a:latin typeface="Verdana" pitchFamily="34" charset="0"/>
                  </a:rPr>
                  <a:t> </a:t>
                </a:r>
                <a:r>
                  <a:rPr kumimoji="1" lang="en-US" sz="1000">
                    <a:latin typeface="Verdana" pitchFamily="34" charset="0"/>
                  </a:rPr>
                  <a:t>                                          </a:t>
                </a:r>
              </a:p>
            </p:txBody>
          </p:sp>
        </p:grpSp>
      </p:grpSp>
      <p:pic>
        <p:nvPicPr>
          <p:cNvPr id="599048" name="Picture 8" descr="Amoeba"/>
          <p:cNvPicPr>
            <a:picLocks noChangeAspect="1" noChangeArrowheads="1"/>
          </p:cNvPicPr>
          <p:nvPr/>
        </p:nvPicPr>
        <p:blipFill>
          <a:blip r:embed="rId2" cstate="print"/>
          <a:srcRect/>
          <a:stretch>
            <a:fillRect/>
          </a:stretch>
        </p:blipFill>
        <p:spPr bwMode="auto">
          <a:xfrm>
            <a:off x="914400" y="3429000"/>
            <a:ext cx="2971800" cy="2535238"/>
          </a:xfrm>
          <a:prstGeom prst="rect">
            <a:avLst/>
          </a:prstGeom>
          <a:noFill/>
        </p:spPr>
      </p:pic>
      <p:pic>
        <p:nvPicPr>
          <p:cNvPr id="599052" name="Picture 12" descr="http://www.cookwood.com/xml/examples/xslt/rhino.jpg"/>
          <p:cNvPicPr>
            <a:picLocks noChangeAspect="1" noChangeArrowheads="1"/>
          </p:cNvPicPr>
          <p:nvPr/>
        </p:nvPicPr>
        <p:blipFill>
          <a:blip r:embed="rId3" cstate="print"/>
          <a:srcRect/>
          <a:stretch>
            <a:fillRect/>
          </a:stretch>
        </p:blipFill>
        <p:spPr bwMode="auto">
          <a:xfrm>
            <a:off x="5105400" y="3429000"/>
            <a:ext cx="3200400" cy="25288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anim calcmode="lin" valueType="num">
                                      <p:cBhvr additive="base">
                                        <p:cTn id="7" dur="500" fill="hold"/>
                                        <p:tgtEl>
                                          <p:spTgt spid="599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9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599048"/>
                                        </p:tgtEl>
                                        <p:attrNameLst>
                                          <p:attrName>style.visibility</p:attrName>
                                        </p:attrNameLst>
                                      </p:cBhvr>
                                      <p:to>
                                        <p:strVal val="visible"/>
                                      </p:to>
                                    </p:set>
                                    <p:animEffect transition="in" filter="slide(fromTop)">
                                      <p:cBhvr>
                                        <p:cTn id="13" dur="500"/>
                                        <p:tgtEl>
                                          <p:spTgt spid="59904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99044">
                                            <p:txEl>
                                              <p:pRg st="0" end="0"/>
                                            </p:txEl>
                                          </p:spTgt>
                                        </p:tgtEl>
                                        <p:attrNameLst>
                                          <p:attrName>style.visibility</p:attrName>
                                        </p:attrNameLst>
                                      </p:cBhvr>
                                      <p:to>
                                        <p:strVal val="visible"/>
                                      </p:to>
                                    </p:set>
                                    <p:anim calcmode="lin" valueType="num">
                                      <p:cBhvr additive="base">
                                        <p:cTn id="18" dur="500" fill="hold"/>
                                        <p:tgtEl>
                                          <p:spTgt spid="59904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990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nodeType="clickEffect">
                                  <p:stCondLst>
                                    <p:cond delay="0"/>
                                  </p:stCondLst>
                                  <p:childTnLst>
                                    <p:set>
                                      <p:cBhvr>
                                        <p:cTn id="23" dur="1" fill="hold">
                                          <p:stCondLst>
                                            <p:cond delay="0"/>
                                          </p:stCondLst>
                                        </p:cTn>
                                        <p:tgtEl>
                                          <p:spTgt spid="599052"/>
                                        </p:tgtEl>
                                        <p:attrNameLst>
                                          <p:attrName>style.visibility</p:attrName>
                                        </p:attrNameLst>
                                      </p:cBhvr>
                                      <p:to>
                                        <p:strVal val="visible"/>
                                      </p:to>
                                    </p:set>
                                    <p:animEffect transition="in" filter="slide(fromTop)">
                                      <p:cBhvr>
                                        <p:cTn id="24" dur="500"/>
                                        <p:tgtEl>
                                          <p:spTgt spid="599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autoUpdateAnimBg="0"/>
      <p:bldP spid="59904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p:txBody>
          <a:bodyPr/>
          <a:lstStyle/>
          <a:p>
            <a:r>
              <a:rPr lang="en-US"/>
              <a:t>The Two Types of Cells</a:t>
            </a:r>
          </a:p>
        </p:txBody>
      </p:sp>
      <p:sp>
        <p:nvSpPr>
          <p:cNvPr id="596995" name="Rectangle 3"/>
          <p:cNvSpPr>
            <a:spLocks noGrp="1" noChangeArrowheads="1"/>
          </p:cNvSpPr>
          <p:nvPr>
            <p:ph type="body" sz="half" idx="1"/>
          </p:nvPr>
        </p:nvSpPr>
        <p:spPr>
          <a:xfrm>
            <a:off x="533400" y="1981200"/>
            <a:ext cx="3810000" cy="2057400"/>
          </a:xfrm>
        </p:spPr>
        <p:txBody>
          <a:bodyPr/>
          <a:lstStyle/>
          <a:p>
            <a:r>
              <a:rPr lang="en-US" i="1"/>
              <a:t>Prokaryotic cells:</a:t>
            </a:r>
          </a:p>
          <a:p>
            <a:pPr>
              <a:buFontTx/>
              <a:buNone/>
            </a:pPr>
            <a:r>
              <a:rPr lang="en-US"/>
              <a:t>	cells that do not have a nuclear membrane around the DNA</a:t>
            </a:r>
            <a:endParaRPr lang="en-US" i="1"/>
          </a:p>
        </p:txBody>
      </p:sp>
      <p:sp>
        <p:nvSpPr>
          <p:cNvPr id="596996" name="Rectangle 4"/>
          <p:cNvSpPr>
            <a:spLocks noGrp="1" noChangeArrowheads="1"/>
          </p:cNvSpPr>
          <p:nvPr>
            <p:ph type="body" sz="half" idx="2"/>
          </p:nvPr>
        </p:nvSpPr>
        <p:spPr>
          <a:xfrm>
            <a:off x="4800600" y="1981200"/>
            <a:ext cx="3810000" cy="2057400"/>
          </a:xfrm>
        </p:spPr>
        <p:txBody>
          <a:bodyPr/>
          <a:lstStyle/>
          <a:p>
            <a:r>
              <a:rPr lang="en-US" i="1"/>
              <a:t>Eukaryotic cells:</a:t>
            </a:r>
          </a:p>
          <a:p>
            <a:pPr>
              <a:buFontTx/>
              <a:buNone/>
            </a:pPr>
            <a:r>
              <a:rPr lang="en-US"/>
              <a:t>	cells that have a true nucleus containing the genetic material</a:t>
            </a:r>
          </a:p>
        </p:txBody>
      </p:sp>
      <p:pic>
        <p:nvPicPr>
          <p:cNvPr id="597000" name="Picture 8" descr="http://www.bbc.co.uk/schools/gcsebitesize/img/bibacterium.gif"/>
          <p:cNvPicPr>
            <a:picLocks noChangeAspect="1" noChangeArrowheads="1"/>
          </p:cNvPicPr>
          <p:nvPr/>
        </p:nvPicPr>
        <p:blipFill>
          <a:blip r:embed="rId2" cstate="print"/>
          <a:srcRect/>
          <a:stretch>
            <a:fillRect/>
          </a:stretch>
        </p:blipFill>
        <p:spPr bwMode="auto">
          <a:xfrm>
            <a:off x="914400" y="4191000"/>
            <a:ext cx="3352800" cy="2214563"/>
          </a:xfrm>
          <a:prstGeom prst="rect">
            <a:avLst/>
          </a:prstGeom>
          <a:noFill/>
        </p:spPr>
      </p:pic>
      <p:pic>
        <p:nvPicPr>
          <p:cNvPr id="597003" name="Picture 11" descr="10.1_plant_cell_V2"/>
          <p:cNvPicPr>
            <a:picLocks noChangeAspect="1" noChangeArrowheads="1"/>
          </p:cNvPicPr>
          <p:nvPr/>
        </p:nvPicPr>
        <p:blipFill>
          <a:blip r:embed="rId3" cstate="print"/>
          <a:srcRect/>
          <a:stretch>
            <a:fillRect/>
          </a:stretch>
        </p:blipFill>
        <p:spPr bwMode="auto">
          <a:xfrm>
            <a:off x="5334000" y="4114800"/>
            <a:ext cx="228600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6995">
                                            <p:txEl>
                                              <p:pRg st="0" end="0"/>
                                            </p:txEl>
                                          </p:spTgt>
                                        </p:tgtEl>
                                        <p:attrNameLst>
                                          <p:attrName>style.visibility</p:attrName>
                                        </p:attrNameLst>
                                      </p:cBhvr>
                                      <p:to>
                                        <p:strVal val="visible"/>
                                      </p:to>
                                    </p:set>
                                    <p:anim calcmode="lin" valueType="num">
                                      <p:cBhvr additive="base">
                                        <p:cTn id="7" dur="500" fill="hold"/>
                                        <p:tgtEl>
                                          <p:spTgt spid="596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6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6995">
                                            <p:txEl>
                                              <p:pRg st="1" end="1"/>
                                            </p:txEl>
                                          </p:spTgt>
                                        </p:tgtEl>
                                        <p:attrNameLst>
                                          <p:attrName>style.visibility</p:attrName>
                                        </p:attrNameLst>
                                      </p:cBhvr>
                                      <p:to>
                                        <p:strVal val="visible"/>
                                      </p:to>
                                    </p:set>
                                    <p:anim calcmode="lin" valueType="num">
                                      <p:cBhvr additive="base">
                                        <p:cTn id="13" dur="500" fill="hold"/>
                                        <p:tgtEl>
                                          <p:spTgt spid="5969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69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597000"/>
                                        </p:tgtEl>
                                        <p:attrNameLst>
                                          <p:attrName>style.visibility</p:attrName>
                                        </p:attrNameLst>
                                      </p:cBhvr>
                                      <p:to>
                                        <p:strVal val="visible"/>
                                      </p:to>
                                    </p:set>
                                    <p:animEffect transition="in" filter="slide(fromLeft)">
                                      <p:cBhvr>
                                        <p:cTn id="19" dur="500"/>
                                        <p:tgtEl>
                                          <p:spTgt spid="59700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96996">
                                            <p:txEl>
                                              <p:pRg st="0" end="0"/>
                                            </p:txEl>
                                          </p:spTgt>
                                        </p:tgtEl>
                                        <p:attrNameLst>
                                          <p:attrName>style.visibility</p:attrName>
                                        </p:attrNameLst>
                                      </p:cBhvr>
                                      <p:to>
                                        <p:strVal val="visible"/>
                                      </p:to>
                                    </p:set>
                                    <p:anim calcmode="lin" valueType="num">
                                      <p:cBhvr additive="base">
                                        <p:cTn id="24" dur="500" fill="hold"/>
                                        <p:tgtEl>
                                          <p:spTgt spid="59699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969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96996">
                                            <p:txEl>
                                              <p:pRg st="1" end="1"/>
                                            </p:txEl>
                                          </p:spTgt>
                                        </p:tgtEl>
                                        <p:attrNameLst>
                                          <p:attrName>style.visibility</p:attrName>
                                        </p:attrNameLst>
                                      </p:cBhvr>
                                      <p:to>
                                        <p:strVal val="visible"/>
                                      </p:to>
                                    </p:set>
                                    <p:anim calcmode="lin" valueType="num">
                                      <p:cBhvr additive="base">
                                        <p:cTn id="30" dur="500" fill="hold"/>
                                        <p:tgtEl>
                                          <p:spTgt spid="596996">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969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nodeType="clickEffect">
                                  <p:stCondLst>
                                    <p:cond delay="0"/>
                                  </p:stCondLst>
                                  <p:childTnLst>
                                    <p:set>
                                      <p:cBhvr>
                                        <p:cTn id="35" dur="1" fill="hold">
                                          <p:stCondLst>
                                            <p:cond delay="0"/>
                                          </p:stCondLst>
                                        </p:cTn>
                                        <p:tgtEl>
                                          <p:spTgt spid="597003"/>
                                        </p:tgtEl>
                                        <p:attrNameLst>
                                          <p:attrName>style.visibility</p:attrName>
                                        </p:attrNameLst>
                                      </p:cBhvr>
                                      <p:to>
                                        <p:strVal val="visible"/>
                                      </p:to>
                                    </p:set>
                                    <p:animEffect transition="in" filter="slide(fromLeft)">
                                      <p:cBhvr>
                                        <p:cTn id="36" dur="500"/>
                                        <p:tgtEl>
                                          <p:spTgt spid="597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5" grpId="0" build="p" autoUpdateAnimBg="0"/>
      <p:bldP spid="59699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lstStyle/>
          <a:p>
            <a:r>
              <a:rPr lang="en-US"/>
              <a:t>Unicellular Kingdoms</a:t>
            </a:r>
          </a:p>
        </p:txBody>
      </p:sp>
      <p:sp>
        <p:nvSpPr>
          <p:cNvPr id="600067" name="Rectangle 3"/>
          <p:cNvSpPr>
            <a:spLocks noGrp="1" noChangeArrowheads="1"/>
          </p:cNvSpPr>
          <p:nvPr>
            <p:ph type="body" sz="half" idx="1"/>
          </p:nvPr>
        </p:nvSpPr>
        <p:spPr>
          <a:xfrm>
            <a:off x="685800" y="1981200"/>
            <a:ext cx="3886200" cy="4419600"/>
          </a:xfrm>
        </p:spPr>
        <p:txBody>
          <a:bodyPr/>
          <a:lstStyle/>
          <a:p>
            <a:r>
              <a:rPr lang="en-US" dirty="0"/>
              <a:t>Unicellular organisms that are prokaryotic </a:t>
            </a:r>
          </a:p>
          <a:p>
            <a:endParaRPr lang="en-US" dirty="0"/>
          </a:p>
          <a:p>
            <a:endParaRPr lang="en-US" dirty="0"/>
          </a:p>
          <a:p>
            <a:endParaRPr lang="en-US" dirty="0"/>
          </a:p>
          <a:p>
            <a:endParaRPr lang="en-US" dirty="0"/>
          </a:p>
          <a:p>
            <a:endParaRPr lang="en-US" dirty="0"/>
          </a:p>
          <a:p>
            <a:pPr>
              <a:buFontTx/>
              <a:buNone/>
            </a:pPr>
            <a:r>
              <a:rPr lang="en-US" dirty="0">
                <a:solidFill>
                  <a:srgbClr val="009900"/>
                </a:solidFill>
              </a:rPr>
              <a:t> KINGDOM  MONERA</a:t>
            </a:r>
          </a:p>
        </p:txBody>
      </p:sp>
      <p:sp>
        <p:nvSpPr>
          <p:cNvPr id="600068" name="Rectangle 4"/>
          <p:cNvSpPr>
            <a:spLocks noGrp="1" noChangeArrowheads="1"/>
          </p:cNvSpPr>
          <p:nvPr>
            <p:ph type="body" sz="half" idx="2"/>
          </p:nvPr>
        </p:nvSpPr>
        <p:spPr>
          <a:xfrm>
            <a:off x="4572000" y="1981200"/>
            <a:ext cx="3886200" cy="4114800"/>
          </a:xfrm>
        </p:spPr>
        <p:txBody>
          <a:bodyPr/>
          <a:lstStyle/>
          <a:p>
            <a:r>
              <a:rPr lang="en-US" dirty="0"/>
              <a:t>Unicellular organisms that are eukaryotic </a:t>
            </a:r>
          </a:p>
          <a:p>
            <a:endParaRPr lang="en-US" dirty="0"/>
          </a:p>
          <a:p>
            <a:pPr>
              <a:buFontTx/>
              <a:buNone/>
            </a:pPr>
            <a:endParaRPr lang="en-US" dirty="0"/>
          </a:p>
          <a:p>
            <a:pPr>
              <a:buFontTx/>
              <a:buNone/>
            </a:pPr>
            <a:endParaRPr lang="en-US" dirty="0">
              <a:solidFill>
                <a:srgbClr val="009900"/>
              </a:solidFill>
            </a:endParaRPr>
          </a:p>
          <a:p>
            <a:pPr>
              <a:buFontTx/>
              <a:buNone/>
            </a:pPr>
            <a:endParaRPr lang="en-US" dirty="0">
              <a:solidFill>
                <a:srgbClr val="009900"/>
              </a:solidFill>
            </a:endParaRPr>
          </a:p>
          <a:p>
            <a:pPr>
              <a:buFontTx/>
              <a:buNone/>
            </a:pPr>
            <a:endParaRPr lang="en-US" dirty="0">
              <a:solidFill>
                <a:srgbClr val="009900"/>
              </a:solidFill>
            </a:endParaRPr>
          </a:p>
          <a:p>
            <a:pPr>
              <a:buFontTx/>
              <a:buNone/>
            </a:pPr>
            <a:r>
              <a:rPr lang="en-US" dirty="0">
                <a:solidFill>
                  <a:srgbClr val="009900"/>
                </a:solidFill>
              </a:rPr>
              <a:t>KINGDOM  PROTISTA</a:t>
            </a:r>
          </a:p>
        </p:txBody>
      </p:sp>
      <p:pic>
        <p:nvPicPr>
          <p:cNvPr id="600069" name="Picture 5" descr="http://students.ncwc.edu/bio101/bacteria/Bacter4.jpg"/>
          <p:cNvPicPr>
            <a:picLocks noChangeAspect="1" noChangeArrowheads="1"/>
          </p:cNvPicPr>
          <p:nvPr/>
        </p:nvPicPr>
        <p:blipFill>
          <a:blip r:embed="rId2" cstate="print"/>
          <a:srcRect/>
          <a:stretch>
            <a:fillRect/>
          </a:stretch>
        </p:blipFill>
        <p:spPr bwMode="auto">
          <a:xfrm>
            <a:off x="1295400" y="3200400"/>
            <a:ext cx="2640013" cy="2011363"/>
          </a:xfrm>
          <a:prstGeom prst="rect">
            <a:avLst/>
          </a:prstGeom>
          <a:noFill/>
        </p:spPr>
      </p:pic>
      <p:pic>
        <p:nvPicPr>
          <p:cNvPr id="600073" name="Picture 9" descr="http://www.microscopyu.com/moviegallery/images/pondscum/euglenarostrifera.jpg"/>
          <p:cNvPicPr>
            <a:picLocks noChangeAspect="1" noChangeArrowheads="1"/>
          </p:cNvPicPr>
          <p:nvPr/>
        </p:nvPicPr>
        <p:blipFill>
          <a:blip r:embed="rId3" cstate="print"/>
          <a:srcRect/>
          <a:stretch>
            <a:fillRect/>
          </a:stretch>
        </p:blipFill>
        <p:spPr bwMode="auto">
          <a:xfrm>
            <a:off x="5105400" y="3200400"/>
            <a:ext cx="2743200" cy="20748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0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006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000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006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0006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00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7" grpId="0" build="p" autoUpdateAnimBg="0"/>
      <p:bldP spid="600068"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r>
              <a:rPr lang="en-US"/>
              <a:t>Multicellular Kingdoms</a:t>
            </a:r>
          </a:p>
        </p:txBody>
      </p:sp>
      <p:sp>
        <p:nvSpPr>
          <p:cNvPr id="601091" name="Rectangle 3"/>
          <p:cNvSpPr>
            <a:spLocks noGrp="1" noChangeArrowheads="1"/>
          </p:cNvSpPr>
          <p:nvPr>
            <p:ph type="body" sz="half" idx="1"/>
          </p:nvPr>
        </p:nvSpPr>
        <p:spPr>
          <a:xfrm>
            <a:off x="685800" y="2971800"/>
            <a:ext cx="3810000" cy="1600200"/>
          </a:xfrm>
        </p:spPr>
        <p:txBody>
          <a:bodyPr/>
          <a:lstStyle/>
          <a:p>
            <a:r>
              <a:rPr lang="en-US" u="sng"/>
              <a:t>ALL</a:t>
            </a:r>
            <a:r>
              <a:rPr lang="en-US"/>
              <a:t> multicellular organisms contain eukaryotic cells.</a:t>
            </a:r>
          </a:p>
        </p:txBody>
      </p:sp>
      <p:sp>
        <p:nvSpPr>
          <p:cNvPr id="601092" name="Rectangle 4"/>
          <p:cNvSpPr>
            <a:spLocks noGrp="1" noChangeArrowheads="1"/>
          </p:cNvSpPr>
          <p:nvPr>
            <p:ph type="body" sz="half" idx="2"/>
          </p:nvPr>
        </p:nvSpPr>
        <p:spPr>
          <a:xfrm>
            <a:off x="4114800" y="1981200"/>
            <a:ext cx="4343400" cy="4114800"/>
          </a:xfrm>
        </p:spPr>
        <p:txBody>
          <a:bodyPr/>
          <a:lstStyle/>
          <a:p>
            <a:r>
              <a:rPr lang="en-US"/>
              <a:t>Multicellular producer=</a:t>
            </a:r>
          </a:p>
          <a:p>
            <a:endParaRPr lang="en-US"/>
          </a:p>
          <a:p>
            <a:endParaRPr lang="en-US"/>
          </a:p>
          <a:p>
            <a:pPr lvl="1">
              <a:buFontTx/>
              <a:buNone/>
            </a:pPr>
            <a:endParaRPr lang="en-US"/>
          </a:p>
          <a:p>
            <a:endParaRPr lang="en-US"/>
          </a:p>
          <a:p>
            <a:endParaRPr lang="en-US"/>
          </a:p>
          <a:p>
            <a:endParaRPr lang="en-US"/>
          </a:p>
          <a:p>
            <a:pPr>
              <a:buFontTx/>
              <a:buNone/>
            </a:pPr>
            <a:r>
              <a:rPr lang="en-US"/>
              <a:t>   </a:t>
            </a:r>
            <a:r>
              <a:rPr lang="en-US">
                <a:solidFill>
                  <a:srgbClr val="009900"/>
                </a:solidFill>
              </a:rPr>
              <a:t>KINGDOM  PLANTAE</a:t>
            </a:r>
          </a:p>
        </p:txBody>
      </p:sp>
      <p:sp>
        <p:nvSpPr>
          <p:cNvPr id="601093" name="Rectangle 5"/>
          <p:cNvSpPr>
            <a:spLocks noChangeArrowheads="1"/>
          </p:cNvSpPr>
          <p:nvPr/>
        </p:nvSpPr>
        <p:spPr bwMode="auto">
          <a:xfrm>
            <a:off x="0" y="2195513"/>
            <a:ext cx="9144000" cy="822325"/>
          </a:xfrm>
          <a:prstGeom prst="rect">
            <a:avLst/>
          </a:prstGeom>
          <a:noFill/>
          <a:ln w="9525">
            <a:noFill/>
            <a:miter lim="800000"/>
            <a:headEnd/>
            <a:tailEnd/>
          </a:ln>
          <a:effectLst/>
        </p:spPr>
        <p:txBody>
          <a:bodyPr>
            <a:spAutoFit/>
          </a:bodyPr>
          <a:lstStyle/>
          <a:p>
            <a:endParaRPr kumimoji="1" lang="en-US"/>
          </a:p>
          <a:p>
            <a:pPr lvl="1" eaLnBrk="0" hangingPunct="0"/>
            <a:endParaRPr kumimoji="1" lang="en-US"/>
          </a:p>
        </p:txBody>
      </p:sp>
      <p:sp>
        <p:nvSpPr>
          <p:cNvPr id="601094" name="Rectangle 6"/>
          <p:cNvSpPr>
            <a:spLocks noChangeArrowheads="1"/>
          </p:cNvSpPr>
          <p:nvPr/>
        </p:nvSpPr>
        <p:spPr bwMode="auto">
          <a:xfrm>
            <a:off x="0" y="3017838"/>
            <a:ext cx="9144000" cy="0"/>
          </a:xfrm>
          <a:prstGeom prst="rect">
            <a:avLst/>
          </a:prstGeom>
          <a:noFill/>
          <a:ln w="9525">
            <a:noFill/>
            <a:miter lim="800000"/>
            <a:headEnd/>
            <a:tailEnd/>
          </a:ln>
          <a:effectLst/>
        </p:spPr>
        <p:txBody>
          <a:bodyPr lIns="31740" tIns="0">
            <a:spAutoFit/>
          </a:bodyPr>
          <a:lstStyle/>
          <a:p>
            <a:endParaRPr lang="en-US"/>
          </a:p>
        </p:txBody>
      </p:sp>
      <p:pic>
        <p:nvPicPr>
          <p:cNvPr id="601095" name="Picture 7" descr="Horsetail (equisetum sp.)"/>
          <p:cNvPicPr>
            <a:picLocks noChangeAspect="1" noChangeArrowheads="1"/>
          </p:cNvPicPr>
          <p:nvPr/>
        </p:nvPicPr>
        <p:blipFill>
          <a:blip r:embed="rId2" cstate="print"/>
          <a:srcRect/>
          <a:stretch>
            <a:fillRect/>
          </a:stretch>
        </p:blipFill>
        <p:spPr bwMode="auto">
          <a:xfrm>
            <a:off x="4572000" y="2971800"/>
            <a:ext cx="3124200" cy="2122488"/>
          </a:xfrm>
          <a:prstGeom prst="rect">
            <a:avLst/>
          </a:prstGeom>
          <a:noFill/>
        </p:spPr>
      </p:pic>
      <p:sp>
        <p:nvSpPr>
          <p:cNvPr id="601096" name="Rectangle 8"/>
          <p:cNvSpPr>
            <a:spLocks noChangeArrowheads="1"/>
          </p:cNvSpPr>
          <p:nvPr/>
        </p:nvSpPr>
        <p:spPr bwMode="auto">
          <a:xfrm>
            <a:off x="0" y="3017838"/>
            <a:ext cx="9144000" cy="822325"/>
          </a:xfrm>
          <a:prstGeom prst="rect">
            <a:avLst/>
          </a:prstGeom>
          <a:noFill/>
          <a:ln w="9525">
            <a:noFill/>
            <a:miter lim="800000"/>
            <a:headEnd/>
            <a:tailEnd/>
          </a:ln>
          <a:effectLst/>
        </p:spPr>
        <p:txBody>
          <a:bodyPr>
            <a:spAutoFit/>
          </a:bodyPr>
          <a:lstStyle/>
          <a:p>
            <a:endParaRPr kumimoji="1" lang="en-US"/>
          </a:p>
          <a:p>
            <a:pPr eaLnBrk="0" hangingPunct="0"/>
            <a:endParaRPr kumimoji="1" lang="en-US"/>
          </a:p>
        </p:txBody>
      </p:sp>
      <p:sp>
        <p:nvSpPr>
          <p:cNvPr id="601097" name="Rectangle 9"/>
          <p:cNvSpPr>
            <a:spLocks noChangeArrowheads="1"/>
          </p:cNvSpPr>
          <p:nvPr/>
        </p:nvSpPr>
        <p:spPr bwMode="auto">
          <a:xfrm>
            <a:off x="0" y="3840163"/>
            <a:ext cx="9144000" cy="822325"/>
          </a:xfrm>
          <a:prstGeom prst="rect">
            <a:avLst/>
          </a:prstGeom>
          <a:noFill/>
          <a:ln w="9525">
            <a:noFill/>
            <a:miter lim="800000"/>
            <a:headEnd/>
            <a:tailEnd/>
          </a:ln>
          <a:effectLst/>
        </p:spPr>
        <p:txBody>
          <a:bodyPr>
            <a:spAutoFit/>
          </a:bodyPr>
          <a:lstStyle/>
          <a:p>
            <a:endParaRPr kumimoji="1" lang="en-US"/>
          </a:p>
          <a:p>
            <a:pPr eaLnBrk="0" hangingPunct="0"/>
            <a:endParaRPr kumimoji="1"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10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109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010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r>
              <a:rPr lang="en-US" dirty="0"/>
              <a:t>Kingdom </a:t>
            </a:r>
            <a:r>
              <a:rPr lang="en-US" i="1" dirty="0" err="1" smtClean="0"/>
              <a:t>Monera</a:t>
            </a:r>
            <a:r>
              <a:rPr lang="en-US" i="1" dirty="0" smtClean="0"/>
              <a:t>/Bacteria</a:t>
            </a:r>
            <a:endParaRPr lang="en-US" dirty="0"/>
          </a:p>
        </p:txBody>
      </p:sp>
      <p:pic>
        <p:nvPicPr>
          <p:cNvPr id="589829" name="Picture 5" descr="http://www.biores-irl.ie/biozone/images/BACT2.gif">
            <a:hlinkClick r:id="rId2"/>
          </p:cNvPr>
          <p:cNvPicPr>
            <a:picLocks noChangeAspect="1" noChangeArrowheads="1"/>
          </p:cNvPicPr>
          <p:nvPr/>
        </p:nvPicPr>
        <p:blipFill>
          <a:blip r:embed="rId3" cstate="print"/>
          <a:srcRect/>
          <a:stretch>
            <a:fillRect/>
          </a:stretch>
        </p:blipFill>
        <p:spPr bwMode="auto">
          <a:xfrm>
            <a:off x="6400800" y="4800600"/>
            <a:ext cx="2320301" cy="1752600"/>
          </a:xfrm>
          <a:prstGeom prst="rect">
            <a:avLst/>
          </a:prstGeom>
          <a:noFill/>
        </p:spPr>
      </p:pic>
      <p:sp>
        <p:nvSpPr>
          <p:cNvPr id="6" name="Rectangle 4"/>
          <p:cNvSpPr txBox="1">
            <a:spLocks noChangeArrowheads="1"/>
          </p:cNvSpPr>
          <p:nvPr/>
        </p:nvSpPr>
        <p:spPr>
          <a:xfrm>
            <a:off x="685800" y="1295400"/>
            <a:ext cx="8077200" cy="2971800"/>
          </a:xfrm>
          <a:prstGeom prst="rect">
            <a:avLst/>
          </a:prstGeom>
        </p:spPr>
        <p:txBody>
          <a:bodyPr/>
          <a:lstStyle/>
          <a:p>
            <a:pPr marL="342900" lvl="0" indent="-342900">
              <a:spcBef>
                <a:spcPct val="20000"/>
              </a:spcBef>
              <a:buFontTx/>
              <a:buChar char="•"/>
            </a:pPr>
            <a:r>
              <a:rPr lang="en-US" sz="3200" dirty="0" smtClean="0"/>
              <a:t>The </a:t>
            </a:r>
            <a:r>
              <a:rPr lang="en-US" sz="3200" dirty="0" err="1" smtClean="0"/>
              <a:t>Monera</a:t>
            </a:r>
            <a:r>
              <a:rPr lang="en-US" sz="3200" dirty="0" smtClean="0"/>
              <a:t> Kingdom consists of unicellular </a:t>
            </a:r>
            <a:r>
              <a:rPr lang="en-US" sz="3200" dirty="0" err="1" smtClean="0"/>
              <a:t>lifeforms</a:t>
            </a:r>
            <a:r>
              <a:rPr lang="en-US" sz="3200" dirty="0" smtClean="0"/>
              <a:t>. </a:t>
            </a:r>
          </a:p>
          <a:p>
            <a:pPr marL="342900" lvl="0" indent="-342900">
              <a:spcBef>
                <a:spcPct val="20000"/>
              </a:spcBef>
              <a:buFontTx/>
              <a:buChar char="•"/>
            </a:pPr>
            <a:r>
              <a:rPr lang="en-US" sz="3200" dirty="0" smtClean="0"/>
              <a:t>Unicellular means that they only have one cell. </a:t>
            </a:r>
          </a:p>
          <a:p>
            <a:pPr marL="342900" lvl="0" indent="-342900">
              <a:spcBef>
                <a:spcPct val="20000"/>
              </a:spcBef>
              <a:buFontTx/>
              <a:buChar char="•"/>
            </a:pPr>
            <a:r>
              <a:rPr lang="en-US" sz="3200" dirty="0" smtClean="0"/>
              <a:t>These cells have no nucleus, and are also missing many of the organelles, or parts, commonly found in other cells.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r>
              <a:rPr lang="en-US"/>
              <a:t>Multicellular Kingdoms</a:t>
            </a:r>
          </a:p>
        </p:txBody>
      </p:sp>
      <p:sp>
        <p:nvSpPr>
          <p:cNvPr id="602115" name="Rectangle 3"/>
          <p:cNvSpPr>
            <a:spLocks noGrp="1" noChangeArrowheads="1"/>
          </p:cNvSpPr>
          <p:nvPr>
            <p:ph type="body" sz="half" idx="1"/>
          </p:nvPr>
        </p:nvSpPr>
        <p:spPr>
          <a:xfrm>
            <a:off x="381000" y="1981200"/>
            <a:ext cx="4114800" cy="4114800"/>
          </a:xfrm>
        </p:spPr>
        <p:txBody>
          <a:bodyPr/>
          <a:lstStyle/>
          <a:p>
            <a:r>
              <a:rPr lang="en-US" dirty="0" err="1"/>
              <a:t>Multicellular</a:t>
            </a:r>
            <a:r>
              <a:rPr lang="en-US" dirty="0"/>
              <a:t> </a:t>
            </a:r>
            <a:r>
              <a:rPr lang="en-US" dirty="0" smtClean="0"/>
              <a:t>consumer</a:t>
            </a:r>
            <a:endParaRPr lang="en-US" dirty="0"/>
          </a:p>
          <a:p>
            <a:endParaRPr lang="en-US" dirty="0"/>
          </a:p>
          <a:p>
            <a:endParaRPr lang="en-US" dirty="0"/>
          </a:p>
          <a:p>
            <a:endParaRPr lang="en-US" dirty="0"/>
          </a:p>
          <a:p>
            <a:endParaRPr lang="en-US" dirty="0"/>
          </a:p>
          <a:p>
            <a:endParaRPr lang="en-US" dirty="0"/>
          </a:p>
          <a:p>
            <a:endParaRPr lang="en-US" dirty="0"/>
          </a:p>
          <a:p>
            <a:pPr>
              <a:buFontTx/>
              <a:buNone/>
            </a:pPr>
            <a:r>
              <a:rPr lang="en-US" dirty="0"/>
              <a:t> </a:t>
            </a:r>
            <a:r>
              <a:rPr lang="en-US" dirty="0">
                <a:solidFill>
                  <a:srgbClr val="009900"/>
                </a:solidFill>
              </a:rPr>
              <a:t>KINGDOM  ANIMALIA</a:t>
            </a:r>
          </a:p>
        </p:txBody>
      </p:sp>
      <p:sp>
        <p:nvSpPr>
          <p:cNvPr id="602116" name="Rectangle 4"/>
          <p:cNvSpPr>
            <a:spLocks noGrp="1" noChangeArrowheads="1"/>
          </p:cNvSpPr>
          <p:nvPr>
            <p:ph type="body" sz="half" idx="2"/>
          </p:nvPr>
        </p:nvSpPr>
        <p:spPr>
          <a:xfrm>
            <a:off x="4495800" y="1981200"/>
            <a:ext cx="4419600" cy="4114800"/>
          </a:xfrm>
        </p:spPr>
        <p:txBody>
          <a:bodyPr/>
          <a:lstStyle/>
          <a:p>
            <a:r>
              <a:rPr lang="en-US" dirty="0" err="1"/>
              <a:t>Multicellular</a:t>
            </a:r>
            <a:r>
              <a:rPr lang="en-US" dirty="0"/>
              <a:t> </a:t>
            </a:r>
            <a:r>
              <a:rPr lang="en-US" dirty="0" smtClean="0"/>
              <a:t>decomposer</a:t>
            </a:r>
            <a:endParaRPr lang="en-US" dirty="0"/>
          </a:p>
          <a:p>
            <a:endParaRPr lang="en-US" dirty="0"/>
          </a:p>
          <a:p>
            <a:endParaRPr lang="en-US" dirty="0"/>
          </a:p>
          <a:p>
            <a:endParaRPr lang="en-US" dirty="0"/>
          </a:p>
          <a:p>
            <a:endParaRPr lang="en-US" dirty="0"/>
          </a:p>
          <a:p>
            <a:endParaRPr lang="en-US" dirty="0"/>
          </a:p>
          <a:p>
            <a:endParaRPr lang="en-US" dirty="0"/>
          </a:p>
          <a:p>
            <a:pPr>
              <a:buFontTx/>
              <a:buNone/>
            </a:pPr>
            <a:r>
              <a:rPr lang="en-US" dirty="0"/>
              <a:t>      </a:t>
            </a:r>
            <a:r>
              <a:rPr lang="en-US" dirty="0">
                <a:solidFill>
                  <a:srgbClr val="009900"/>
                </a:solidFill>
              </a:rPr>
              <a:t>KINGDOM  FUNGI</a:t>
            </a:r>
          </a:p>
        </p:txBody>
      </p:sp>
      <p:pic>
        <p:nvPicPr>
          <p:cNvPr id="602118" name="Picture 6" descr="http://animals.timduru.org/dirlist/bird/Bird-Toucan.jpg"/>
          <p:cNvPicPr>
            <a:picLocks noChangeAspect="1" noChangeArrowheads="1"/>
          </p:cNvPicPr>
          <p:nvPr/>
        </p:nvPicPr>
        <p:blipFill>
          <a:blip r:embed="rId2" cstate="print"/>
          <a:srcRect/>
          <a:stretch>
            <a:fillRect/>
          </a:stretch>
        </p:blipFill>
        <p:spPr bwMode="auto">
          <a:xfrm>
            <a:off x="609600" y="2895600"/>
            <a:ext cx="3505200" cy="2362200"/>
          </a:xfrm>
          <a:prstGeom prst="rect">
            <a:avLst/>
          </a:prstGeom>
          <a:noFill/>
        </p:spPr>
      </p:pic>
      <p:pic>
        <p:nvPicPr>
          <p:cNvPr id="602120" name="Picture 8" descr="http://www.richard-seaman.com/Fungus/USA/DevilsLake2003/CoralFungus.jpg"/>
          <p:cNvPicPr>
            <a:picLocks noChangeAspect="1" noChangeArrowheads="1"/>
          </p:cNvPicPr>
          <p:nvPr/>
        </p:nvPicPr>
        <p:blipFill>
          <a:blip r:embed="rId3" cstate="print"/>
          <a:srcRect/>
          <a:stretch>
            <a:fillRect/>
          </a:stretch>
        </p:blipFill>
        <p:spPr bwMode="auto">
          <a:xfrm>
            <a:off x="5029200" y="2895600"/>
            <a:ext cx="3121025" cy="24304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2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211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02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211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0211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02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autoUpdateAnimBg="0"/>
      <p:bldP spid="60211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r>
              <a:rPr lang="en-US" dirty="0"/>
              <a:t>Kingdom </a:t>
            </a:r>
            <a:r>
              <a:rPr lang="en-US" i="1" dirty="0" err="1" smtClean="0"/>
              <a:t>Monera</a:t>
            </a:r>
            <a:r>
              <a:rPr lang="en-US" i="1" dirty="0" smtClean="0"/>
              <a:t>/Bacteria</a:t>
            </a:r>
            <a:endParaRPr lang="en-US" dirty="0"/>
          </a:p>
        </p:txBody>
      </p:sp>
      <p:sp>
        <p:nvSpPr>
          <p:cNvPr id="580611" name="Rectangle 3"/>
          <p:cNvSpPr>
            <a:spLocks noGrp="1" noChangeArrowheads="1"/>
          </p:cNvSpPr>
          <p:nvPr>
            <p:ph type="body" sz="half" idx="1"/>
          </p:nvPr>
        </p:nvSpPr>
        <p:spPr>
          <a:xfrm>
            <a:off x="685800" y="1981200"/>
            <a:ext cx="3810000" cy="1905000"/>
          </a:xfrm>
        </p:spPr>
        <p:txBody>
          <a:bodyPr/>
          <a:lstStyle/>
          <a:p>
            <a:r>
              <a:rPr lang="en-US" sz="2800"/>
              <a:t>Monerans include all bacteria and one type of algae:  blue-green algae.</a:t>
            </a:r>
          </a:p>
          <a:p>
            <a:endParaRPr lang="en-US" sz="2800"/>
          </a:p>
        </p:txBody>
      </p:sp>
      <p:pic>
        <p:nvPicPr>
          <p:cNvPr id="580620" name="Picture 12" descr="http://www2.marianopolis.edu/bio-nya/surveyI/Bacteria-spirilli%201000x.jpg"/>
          <p:cNvPicPr>
            <a:picLocks noChangeAspect="1" noChangeArrowheads="1"/>
          </p:cNvPicPr>
          <p:nvPr/>
        </p:nvPicPr>
        <p:blipFill>
          <a:blip r:embed="rId2" cstate="print"/>
          <a:srcRect/>
          <a:stretch>
            <a:fillRect/>
          </a:stretch>
        </p:blipFill>
        <p:spPr bwMode="auto">
          <a:xfrm>
            <a:off x="1143000" y="4191000"/>
            <a:ext cx="3097213" cy="1981200"/>
          </a:xfrm>
          <a:prstGeom prst="rect">
            <a:avLst/>
          </a:prstGeom>
          <a:noFill/>
        </p:spPr>
      </p:pic>
      <p:sp>
        <p:nvSpPr>
          <p:cNvPr id="580621" name="Rectangle 13"/>
          <p:cNvSpPr>
            <a:spLocks noChangeArrowheads="1"/>
          </p:cNvSpPr>
          <p:nvPr/>
        </p:nvSpPr>
        <p:spPr bwMode="auto">
          <a:xfrm>
            <a:off x="2117725" y="1949450"/>
            <a:ext cx="9144000" cy="0"/>
          </a:xfrm>
          <a:prstGeom prst="rect">
            <a:avLst/>
          </a:prstGeom>
          <a:noFill/>
          <a:ln w="9525">
            <a:noFill/>
            <a:miter lim="800000"/>
            <a:headEnd/>
            <a:tailEnd/>
          </a:ln>
          <a:effectLst/>
        </p:spPr>
        <p:txBody>
          <a:bodyPr>
            <a:spAutoFit/>
          </a:bodyPr>
          <a:lstStyle/>
          <a:p>
            <a:endParaRPr lang="en-US"/>
          </a:p>
        </p:txBody>
      </p:sp>
      <p:pic>
        <p:nvPicPr>
          <p:cNvPr id="580623" name="Picture 15" descr="http://www.dlwc.nsw.gov.au/care/wetlands/facts/paa/algae/images/plate3.jpg"/>
          <p:cNvPicPr>
            <a:picLocks noChangeAspect="1" noChangeArrowheads="1"/>
          </p:cNvPicPr>
          <p:nvPr/>
        </p:nvPicPr>
        <p:blipFill>
          <a:blip r:embed="rId3" cstate="print"/>
          <a:srcRect/>
          <a:stretch>
            <a:fillRect/>
          </a:stretch>
        </p:blipFill>
        <p:spPr bwMode="auto">
          <a:xfrm>
            <a:off x="4953000" y="1981200"/>
            <a:ext cx="3048000" cy="1912938"/>
          </a:xfrm>
          <a:prstGeom prst="rect">
            <a:avLst/>
          </a:prstGeom>
          <a:noFill/>
        </p:spPr>
      </p:pic>
      <p:sp>
        <p:nvSpPr>
          <p:cNvPr id="580624" name="Text Box 16"/>
          <p:cNvSpPr txBox="1">
            <a:spLocks noChangeArrowheads="1"/>
          </p:cNvSpPr>
          <p:nvPr/>
        </p:nvSpPr>
        <p:spPr bwMode="auto">
          <a:xfrm>
            <a:off x="4876800" y="4343400"/>
            <a:ext cx="3124200" cy="2165350"/>
          </a:xfrm>
          <a:prstGeom prst="rect">
            <a:avLst/>
          </a:prstGeom>
          <a:noFill/>
          <a:ln w="9525">
            <a:noFill/>
            <a:miter lim="800000"/>
            <a:headEnd/>
            <a:tailEnd/>
          </a:ln>
          <a:effectLst/>
        </p:spPr>
        <p:txBody>
          <a:bodyPr>
            <a:spAutoFit/>
          </a:bodyPr>
          <a:lstStyle/>
          <a:p>
            <a:pPr>
              <a:buFontTx/>
              <a:buChar char="•"/>
            </a:pPr>
            <a:r>
              <a:rPr lang="en-US" sz="2800"/>
              <a:t>  There are two </a:t>
            </a:r>
          </a:p>
          <a:p>
            <a:r>
              <a:rPr lang="en-US" sz="2800"/>
              <a:t>   types of bacteria: </a:t>
            </a:r>
          </a:p>
          <a:p>
            <a:r>
              <a:rPr lang="en-US" sz="2800" i="1"/>
              <a:t>   Archaebacteria</a:t>
            </a:r>
            <a:r>
              <a:rPr lang="en-US" sz="2800"/>
              <a:t> </a:t>
            </a:r>
          </a:p>
          <a:p>
            <a:r>
              <a:rPr lang="en-US" sz="2800"/>
              <a:t>   and </a:t>
            </a:r>
            <a:r>
              <a:rPr lang="en-US" sz="2800" i="1"/>
              <a:t>Eubacteria</a:t>
            </a:r>
            <a:r>
              <a:rPr lang="en-US" sz="2800"/>
              <a:t>.</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80611">
                                            <p:txEl>
                                              <p:pRg st="0" end="0"/>
                                            </p:txEl>
                                          </p:spTgt>
                                        </p:tgtEl>
                                        <p:attrNameLst>
                                          <p:attrName>style.visibility</p:attrName>
                                        </p:attrNameLst>
                                      </p:cBhvr>
                                      <p:to>
                                        <p:strVal val="visible"/>
                                      </p:to>
                                    </p:set>
                                    <p:anim calcmode="lin" valueType="num">
                                      <p:cBhvr additive="base">
                                        <p:cTn id="7" dur="500" fill="hold"/>
                                        <p:tgtEl>
                                          <p:spTgt spid="5806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80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80623"/>
                                        </p:tgtEl>
                                        <p:attrNameLst>
                                          <p:attrName>style.visibility</p:attrName>
                                        </p:attrNameLst>
                                      </p:cBhvr>
                                      <p:to>
                                        <p:strVal val="visible"/>
                                      </p:to>
                                    </p:set>
                                    <p:animEffect transition="in" filter="checkerboard(across)">
                                      <p:cBhvr>
                                        <p:cTn id="13" dur="500"/>
                                        <p:tgtEl>
                                          <p:spTgt spid="5806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80624"/>
                                        </p:tgtEl>
                                        <p:attrNameLst>
                                          <p:attrName>style.visibility</p:attrName>
                                        </p:attrNameLst>
                                      </p:cBhvr>
                                      <p:to>
                                        <p:strVal val="visible"/>
                                      </p:to>
                                    </p:set>
                                    <p:anim calcmode="lin" valueType="num">
                                      <p:cBhvr additive="base">
                                        <p:cTn id="18" dur="500" fill="hold"/>
                                        <p:tgtEl>
                                          <p:spTgt spid="580624"/>
                                        </p:tgtEl>
                                        <p:attrNameLst>
                                          <p:attrName>ppt_x</p:attrName>
                                        </p:attrNameLst>
                                      </p:cBhvr>
                                      <p:tavLst>
                                        <p:tav tm="0">
                                          <p:val>
                                            <p:strVal val="0-#ppt_w/2"/>
                                          </p:val>
                                        </p:tav>
                                        <p:tav tm="100000">
                                          <p:val>
                                            <p:strVal val="#ppt_x"/>
                                          </p:val>
                                        </p:tav>
                                      </p:tavLst>
                                    </p:anim>
                                    <p:anim calcmode="lin" valueType="num">
                                      <p:cBhvr additive="base">
                                        <p:cTn id="19" dur="500" fill="hold"/>
                                        <p:tgtEl>
                                          <p:spTgt spid="58062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580620"/>
                                        </p:tgtEl>
                                        <p:attrNameLst>
                                          <p:attrName>style.visibility</p:attrName>
                                        </p:attrNameLst>
                                      </p:cBhvr>
                                      <p:to>
                                        <p:strVal val="visible"/>
                                      </p:to>
                                    </p:set>
                                    <p:animEffect transition="in" filter="checkerboard(across)">
                                      <p:cBhvr>
                                        <p:cTn id="24" dur="500"/>
                                        <p:tgtEl>
                                          <p:spTgt spid="580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build="p" autoUpdateAnimBg="0"/>
      <p:bldP spid="58062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r>
              <a:rPr lang="en-US" dirty="0"/>
              <a:t>Kingdom </a:t>
            </a:r>
            <a:r>
              <a:rPr lang="en-US" i="1" dirty="0" err="1" smtClean="0"/>
              <a:t>Monera</a:t>
            </a:r>
            <a:r>
              <a:rPr lang="en-US" i="1" dirty="0" smtClean="0"/>
              <a:t>/Bacteria</a:t>
            </a:r>
            <a:endParaRPr lang="en-US" dirty="0"/>
          </a:p>
        </p:txBody>
      </p:sp>
      <p:sp>
        <p:nvSpPr>
          <p:cNvPr id="581636" name="Rectangle 4"/>
          <p:cNvSpPr>
            <a:spLocks noGrp="1" noChangeArrowheads="1"/>
          </p:cNvSpPr>
          <p:nvPr>
            <p:ph type="body" sz="half" idx="2"/>
          </p:nvPr>
        </p:nvSpPr>
        <p:spPr>
          <a:xfrm>
            <a:off x="762000" y="1905000"/>
            <a:ext cx="3810000" cy="2362200"/>
          </a:xfrm>
        </p:spPr>
        <p:txBody>
          <a:bodyPr/>
          <a:lstStyle/>
          <a:p>
            <a:r>
              <a:rPr lang="en-US" sz="2800"/>
              <a:t>Archaebacteria are an ancient line of bacteria that live in extreme environments such as hot thermal vents.</a:t>
            </a:r>
          </a:p>
        </p:txBody>
      </p:sp>
      <p:pic>
        <p:nvPicPr>
          <p:cNvPr id="581638" name="Picture 6" descr="mixed bacteria culture"/>
          <p:cNvPicPr>
            <a:picLocks noChangeAspect="1" noChangeArrowheads="1"/>
          </p:cNvPicPr>
          <p:nvPr/>
        </p:nvPicPr>
        <p:blipFill>
          <a:blip r:embed="rId2" cstate="print"/>
          <a:srcRect/>
          <a:stretch>
            <a:fillRect/>
          </a:stretch>
        </p:blipFill>
        <p:spPr bwMode="auto">
          <a:xfrm>
            <a:off x="5029200" y="2057400"/>
            <a:ext cx="2667000" cy="1816100"/>
          </a:xfrm>
          <a:prstGeom prst="rect">
            <a:avLst/>
          </a:prstGeom>
          <a:noFill/>
        </p:spPr>
      </p:pic>
      <p:pic>
        <p:nvPicPr>
          <p:cNvPr id="581640" name="Picture 8" descr=" Scanning electron micrograph of Sulfolobus cells growing on pyrite at temperatures up to 90°C."/>
          <p:cNvPicPr>
            <a:picLocks noChangeAspect="1" noChangeArrowheads="1"/>
          </p:cNvPicPr>
          <p:nvPr/>
        </p:nvPicPr>
        <p:blipFill>
          <a:blip r:embed="rId3" cstate="print"/>
          <a:srcRect/>
          <a:stretch>
            <a:fillRect/>
          </a:stretch>
        </p:blipFill>
        <p:spPr bwMode="auto">
          <a:xfrm>
            <a:off x="1371600" y="4495800"/>
            <a:ext cx="2667000" cy="1822450"/>
          </a:xfrm>
          <a:prstGeom prst="rect">
            <a:avLst/>
          </a:prstGeom>
          <a:noFill/>
        </p:spPr>
      </p:pic>
      <p:sp>
        <p:nvSpPr>
          <p:cNvPr id="581642" name="Rectangle 10"/>
          <p:cNvSpPr>
            <a:spLocks noChangeArrowheads="1"/>
          </p:cNvSpPr>
          <p:nvPr/>
        </p:nvSpPr>
        <p:spPr bwMode="auto">
          <a:xfrm>
            <a:off x="4648200" y="4343400"/>
            <a:ext cx="3810000" cy="1800225"/>
          </a:xfrm>
          <a:prstGeom prst="rect">
            <a:avLst/>
          </a:prstGeom>
          <a:noFill/>
          <a:ln w="9525">
            <a:noFill/>
            <a:miter lim="800000"/>
            <a:headEnd/>
            <a:tailEnd/>
          </a:ln>
          <a:effectLst/>
        </p:spPr>
        <p:txBody>
          <a:bodyPr>
            <a:spAutoFit/>
          </a:bodyPr>
          <a:lstStyle/>
          <a:p>
            <a:pPr>
              <a:buFontTx/>
              <a:buChar char="•"/>
            </a:pPr>
            <a:r>
              <a:rPr lang="en-US" sz="2800"/>
              <a:t>  Eubacteria, or “true </a:t>
            </a:r>
          </a:p>
          <a:p>
            <a:r>
              <a:rPr lang="en-US" sz="2800"/>
              <a:t>   bacteria,” can be either </a:t>
            </a:r>
          </a:p>
          <a:p>
            <a:r>
              <a:rPr lang="en-US" sz="2800"/>
              <a:t>   harmful or helpful to  </a:t>
            </a:r>
          </a:p>
          <a:p>
            <a:r>
              <a:rPr lang="en-US" sz="2800"/>
              <a:t>   other organisms.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81636">
                                            <p:txEl>
                                              <p:pRg st="0" end="0"/>
                                            </p:txEl>
                                          </p:spTgt>
                                        </p:tgtEl>
                                        <p:attrNameLst>
                                          <p:attrName>style.visibility</p:attrName>
                                        </p:attrNameLst>
                                      </p:cBhvr>
                                      <p:to>
                                        <p:strVal val="visible"/>
                                      </p:to>
                                    </p:set>
                                    <p:anim calcmode="lin" valueType="num">
                                      <p:cBhvr additive="base">
                                        <p:cTn id="7" dur="500" fill="hold"/>
                                        <p:tgtEl>
                                          <p:spTgt spid="58163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816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81640"/>
                                        </p:tgtEl>
                                        <p:attrNameLst>
                                          <p:attrName>style.visibility</p:attrName>
                                        </p:attrNameLst>
                                      </p:cBhvr>
                                      <p:to>
                                        <p:strVal val="visible"/>
                                      </p:to>
                                    </p:set>
                                    <p:animEffect transition="in" filter="dissolve">
                                      <p:cBhvr>
                                        <p:cTn id="13" dur="500"/>
                                        <p:tgtEl>
                                          <p:spTgt spid="58164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581642"/>
                                        </p:tgtEl>
                                        <p:attrNameLst>
                                          <p:attrName>style.visibility</p:attrName>
                                        </p:attrNameLst>
                                      </p:cBhvr>
                                      <p:to>
                                        <p:strVal val="visible"/>
                                      </p:to>
                                    </p:set>
                                    <p:anim calcmode="lin" valueType="num">
                                      <p:cBhvr additive="base">
                                        <p:cTn id="18" dur="500" fill="hold"/>
                                        <p:tgtEl>
                                          <p:spTgt spid="581642"/>
                                        </p:tgtEl>
                                        <p:attrNameLst>
                                          <p:attrName>ppt_x</p:attrName>
                                        </p:attrNameLst>
                                      </p:cBhvr>
                                      <p:tavLst>
                                        <p:tav tm="0">
                                          <p:val>
                                            <p:strVal val="0-#ppt_w/2"/>
                                          </p:val>
                                        </p:tav>
                                        <p:tav tm="100000">
                                          <p:val>
                                            <p:strVal val="#ppt_x"/>
                                          </p:val>
                                        </p:tav>
                                      </p:tavLst>
                                    </p:anim>
                                    <p:anim calcmode="lin" valueType="num">
                                      <p:cBhvr additive="base">
                                        <p:cTn id="19" dur="500" fill="hold"/>
                                        <p:tgtEl>
                                          <p:spTgt spid="581642"/>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81638"/>
                                        </p:tgtEl>
                                        <p:attrNameLst>
                                          <p:attrName>style.visibility</p:attrName>
                                        </p:attrNameLst>
                                      </p:cBhvr>
                                      <p:to>
                                        <p:strVal val="visible"/>
                                      </p:to>
                                    </p:set>
                                    <p:animEffect transition="in" filter="dissolve">
                                      <p:cBhvr>
                                        <p:cTn id="24" dur="500"/>
                                        <p:tgtEl>
                                          <p:spTgt spid="581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6" grpId="0" build="p" autoUpdateAnimBg="0"/>
      <p:bldP spid="58164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r>
              <a:rPr lang="en-US" dirty="0"/>
              <a:t>Kingdom </a:t>
            </a:r>
            <a:r>
              <a:rPr lang="en-US" i="1" dirty="0" err="1" smtClean="0"/>
              <a:t>Protista</a:t>
            </a:r>
            <a:endParaRPr lang="en-US" dirty="0"/>
          </a:p>
        </p:txBody>
      </p:sp>
      <p:sp>
        <p:nvSpPr>
          <p:cNvPr id="583684" name="Rectangle 4"/>
          <p:cNvSpPr>
            <a:spLocks noGrp="1" noChangeArrowheads="1"/>
          </p:cNvSpPr>
          <p:nvPr>
            <p:ph type="body" sz="half" idx="2"/>
          </p:nvPr>
        </p:nvSpPr>
        <p:spPr>
          <a:xfrm>
            <a:off x="4648200" y="1295400"/>
            <a:ext cx="4191000" cy="5105400"/>
          </a:xfrm>
        </p:spPr>
        <p:txBody>
          <a:bodyPr/>
          <a:lstStyle/>
          <a:p>
            <a:r>
              <a:rPr lang="en-US" sz="2800" dirty="0" smtClean="0"/>
              <a:t>The </a:t>
            </a:r>
            <a:r>
              <a:rPr lang="en-US" sz="2800" dirty="0" err="1" smtClean="0"/>
              <a:t>Protista</a:t>
            </a:r>
            <a:r>
              <a:rPr lang="en-US" sz="2800" dirty="0" smtClean="0"/>
              <a:t> Kingdom consists of </a:t>
            </a:r>
            <a:r>
              <a:rPr lang="en-US" sz="2800" b="1" dirty="0" smtClean="0"/>
              <a:t>unicellular life forms (life forms with only one cell)</a:t>
            </a:r>
            <a:r>
              <a:rPr lang="en-US" sz="2800" dirty="0" smtClean="0"/>
              <a:t> who </a:t>
            </a:r>
            <a:r>
              <a:rPr lang="en-US" sz="2800" b="1" dirty="0" smtClean="0"/>
              <a:t>have a nucleus</a:t>
            </a:r>
            <a:r>
              <a:rPr lang="en-US" sz="2800" dirty="0" smtClean="0"/>
              <a:t>. </a:t>
            </a:r>
          </a:p>
          <a:p>
            <a:pPr>
              <a:buNone/>
            </a:pPr>
            <a:endParaRPr lang="en-US" sz="1200" dirty="0"/>
          </a:p>
          <a:p>
            <a:r>
              <a:rPr lang="en-US" sz="2800" dirty="0"/>
              <a:t>Examples of </a:t>
            </a:r>
            <a:r>
              <a:rPr lang="en-US" sz="2800" dirty="0" err="1"/>
              <a:t>protists</a:t>
            </a:r>
            <a:r>
              <a:rPr lang="en-US" sz="2800" dirty="0"/>
              <a:t> are amoebas, euglenas, paramecia, and diatoms.</a:t>
            </a:r>
          </a:p>
        </p:txBody>
      </p:sp>
      <p:pic>
        <p:nvPicPr>
          <p:cNvPr id="583690" name="Picture 10" descr="http://sun.menloschool.org/~birchler/cells/plants/cytoplasm/amoeba.jpg"/>
          <p:cNvPicPr>
            <a:picLocks noChangeAspect="1" noChangeArrowheads="1"/>
          </p:cNvPicPr>
          <p:nvPr/>
        </p:nvPicPr>
        <p:blipFill>
          <a:blip r:embed="rId2" cstate="print"/>
          <a:srcRect/>
          <a:stretch>
            <a:fillRect/>
          </a:stretch>
        </p:blipFill>
        <p:spPr bwMode="auto">
          <a:xfrm>
            <a:off x="381000" y="1752600"/>
            <a:ext cx="2209800" cy="1519238"/>
          </a:xfrm>
          <a:prstGeom prst="rect">
            <a:avLst/>
          </a:prstGeom>
          <a:noFill/>
        </p:spPr>
      </p:pic>
      <p:pic>
        <p:nvPicPr>
          <p:cNvPr id="583692" name="Picture 12" descr="http://therion.dna.uba.ar/bmei/euglena1.jpg"/>
          <p:cNvPicPr>
            <a:picLocks noChangeAspect="1" noChangeArrowheads="1"/>
          </p:cNvPicPr>
          <p:nvPr/>
        </p:nvPicPr>
        <p:blipFill>
          <a:blip r:embed="rId3" cstate="print"/>
          <a:srcRect/>
          <a:stretch>
            <a:fillRect/>
          </a:stretch>
        </p:blipFill>
        <p:spPr bwMode="auto">
          <a:xfrm>
            <a:off x="2362200" y="2895600"/>
            <a:ext cx="1981200" cy="1495425"/>
          </a:xfrm>
          <a:prstGeom prst="rect">
            <a:avLst/>
          </a:prstGeom>
          <a:noFill/>
        </p:spPr>
      </p:pic>
      <p:pic>
        <p:nvPicPr>
          <p:cNvPr id="583687" name="Picture 7" descr="http://www.shef.ac.uk/aps/images/paramecium-210.jpg"/>
          <p:cNvPicPr>
            <a:picLocks noChangeAspect="1" noChangeArrowheads="1"/>
          </p:cNvPicPr>
          <p:nvPr/>
        </p:nvPicPr>
        <p:blipFill>
          <a:blip r:embed="rId4" cstate="print"/>
          <a:srcRect/>
          <a:stretch>
            <a:fillRect/>
          </a:stretch>
        </p:blipFill>
        <p:spPr bwMode="auto">
          <a:xfrm>
            <a:off x="457200" y="3962400"/>
            <a:ext cx="2133600" cy="1606550"/>
          </a:xfrm>
          <a:prstGeom prst="rect">
            <a:avLst/>
          </a:prstGeom>
          <a:noFill/>
        </p:spPr>
      </p:pic>
      <p:pic>
        <p:nvPicPr>
          <p:cNvPr id="583695" name="Picture 15" descr="http://www.acnatsci.org/research/biodiv/diatompics/diatom2.jpg"/>
          <p:cNvPicPr>
            <a:picLocks noChangeAspect="1" noChangeArrowheads="1"/>
          </p:cNvPicPr>
          <p:nvPr/>
        </p:nvPicPr>
        <p:blipFill>
          <a:blip r:embed="rId5" cstate="print"/>
          <a:srcRect/>
          <a:stretch>
            <a:fillRect/>
          </a:stretch>
        </p:blipFill>
        <p:spPr bwMode="auto">
          <a:xfrm>
            <a:off x="2362200" y="5105400"/>
            <a:ext cx="2057400" cy="13985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684">
                                            <p:txEl>
                                              <p:pRg st="2" end="2"/>
                                            </p:txEl>
                                          </p:spTgt>
                                        </p:tgtEl>
                                        <p:attrNameLst>
                                          <p:attrName>style.visibility</p:attrName>
                                        </p:attrNameLst>
                                      </p:cBhvr>
                                      <p:to>
                                        <p:strVal val="visible"/>
                                      </p:to>
                                    </p:set>
                                    <p:anim calcmode="lin" valueType="num">
                                      <p:cBhvr additive="base">
                                        <p:cTn id="7" dur="500" fill="hold"/>
                                        <p:tgtEl>
                                          <p:spTgt spid="58368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6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83690"/>
                                        </p:tgtEl>
                                        <p:attrNameLst>
                                          <p:attrName>style.visibility</p:attrName>
                                        </p:attrNameLst>
                                      </p:cBhvr>
                                      <p:to>
                                        <p:strVal val="visible"/>
                                      </p:to>
                                    </p:set>
                                    <p:anim calcmode="lin" valueType="num">
                                      <p:cBhvr>
                                        <p:cTn id="13" dur="500" fill="hold"/>
                                        <p:tgtEl>
                                          <p:spTgt spid="583690"/>
                                        </p:tgtEl>
                                        <p:attrNameLst>
                                          <p:attrName>ppt_w</p:attrName>
                                        </p:attrNameLst>
                                      </p:cBhvr>
                                      <p:tavLst>
                                        <p:tav tm="0">
                                          <p:val>
                                            <p:fltVal val="0"/>
                                          </p:val>
                                        </p:tav>
                                        <p:tav tm="100000">
                                          <p:val>
                                            <p:strVal val="#ppt_w"/>
                                          </p:val>
                                        </p:tav>
                                      </p:tavLst>
                                    </p:anim>
                                    <p:anim calcmode="lin" valueType="num">
                                      <p:cBhvr>
                                        <p:cTn id="14" dur="500" fill="hold"/>
                                        <p:tgtEl>
                                          <p:spTgt spid="58369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83692"/>
                                        </p:tgtEl>
                                        <p:attrNameLst>
                                          <p:attrName>style.visibility</p:attrName>
                                        </p:attrNameLst>
                                      </p:cBhvr>
                                      <p:to>
                                        <p:strVal val="visible"/>
                                      </p:to>
                                    </p:set>
                                    <p:anim calcmode="lin" valueType="num">
                                      <p:cBhvr>
                                        <p:cTn id="19" dur="500" fill="hold"/>
                                        <p:tgtEl>
                                          <p:spTgt spid="583692"/>
                                        </p:tgtEl>
                                        <p:attrNameLst>
                                          <p:attrName>ppt_w</p:attrName>
                                        </p:attrNameLst>
                                      </p:cBhvr>
                                      <p:tavLst>
                                        <p:tav tm="0">
                                          <p:val>
                                            <p:fltVal val="0"/>
                                          </p:val>
                                        </p:tav>
                                        <p:tav tm="100000">
                                          <p:val>
                                            <p:strVal val="#ppt_w"/>
                                          </p:val>
                                        </p:tav>
                                      </p:tavLst>
                                    </p:anim>
                                    <p:anim calcmode="lin" valueType="num">
                                      <p:cBhvr>
                                        <p:cTn id="20" dur="500" fill="hold"/>
                                        <p:tgtEl>
                                          <p:spTgt spid="58369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83687"/>
                                        </p:tgtEl>
                                        <p:attrNameLst>
                                          <p:attrName>style.visibility</p:attrName>
                                        </p:attrNameLst>
                                      </p:cBhvr>
                                      <p:to>
                                        <p:strVal val="visible"/>
                                      </p:to>
                                    </p:set>
                                    <p:anim calcmode="lin" valueType="num">
                                      <p:cBhvr>
                                        <p:cTn id="25" dur="500" fill="hold"/>
                                        <p:tgtEl>
                                          <p:spTgt spid="583687"/>
                                        </p:tgtEl>
                                        <p:attrNameLst>
                                          <p:attrName>ppt_w</p:attrName>
                                        </p:attrNameLst>
                                      </p:cBhvr>
                                      <p:tavLst>
                                        <p:tav tm="0">
                                          <p:val>
                                            <p:fltVal val="0"/>
                                          </p:val>
                                        </p:tav>
                                        <p:tav tm="100000">
                                          <p:val>
                                            <p:strVal val="#ppt_w"/>
                                          </p:val>
                                        </p:tav>
                                      </p:tavLst>
                                    </p:anim>
                                    <p:anim calcmode="lin" valueType="num">
                                      <p:cBhvr>
                                        <p:cTn id="26" dur="500" fill="hold"/>
                                        <p:tgtEl>
                                          <p:spTgt spid="58368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583695"/>
                                        </p:tgtEl>
                                        <p:attrNameLst>
                                          <p:attrName>style.visibility</p:attrName>
                                        </p:attrNameLst>
                                      </p:cBhvr>
                                      <p:to>
                                        <p:strVal val="visible"/>
                                      </p:to>
                                    </p:set>
                                    <p:anim calcmode="lin" valueType="num">
                                      <p:cBhvr>
                                        <p:cTn id="31" dur="500" fill="hold"/>
                                        <p:tgtEl>
                                          <p:spTgt spid="583695"/>
                                        </p:tgtEl>
                                        <p:attrNameLst>
                                          <p:attrName>ppt_w</p:attrName>
                                        </p:attrNameLst>
                                      </p:cBhvr>
                                      <p:tavLst>
                                        <p:tav tm="0">
                                          <p:val>
                                            <p:fltVal val="0"/>
                                          </p:val>
                                        </p:tav>
                                        <p:tav tm="100000">
                                          <p:val>
                                            <p:strVal val="#ppt_w"/>
                                          </p:val>
                                        </p:tav>
                                      </p:tavLst>
                                    </p:anim>
                                    <p:anim calcmode="lin" valueType="num">
                                      <p:cBhvr>
                                        <p:cTn id="32" dur="500" fill="hold"/>
                                        <p:tgtEl>
                                          <p:spTgt spid="5836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r>
              <a:rPr lang="en-US"/>
              <a:t>Kingdom  </a:t>
            </a:r>
            <a:r>
              <a:rPr lang="en-US" i="1"/>
              <a:t>Protista</a:t>
            </a:r>
            <a:endParaRPr lang="en-US"/>
          </a:p>
        </p:txBody>
      </p:sp>
      <p:sp>
        <p:nvSpPr>
          <p:cNvPr id="584707" name="Rectangle 3"/>
          <p:cNvSpPr>
            <a:spLocks noGrp="1" noChangeArrowheads="1"/>
          </p:cNvSpPr>
          <p:nvPr>
            <p:ph type="body" sz="half" idx="1"/>
          </p:nvPr>
        </p:nvSpPr>
        <p:spPr>
          <a:xfrm>
            <a:off x="304800" y="1295400"/>
            <a:ext cx="5486400" cy="5029200"/>
          </a:xfrm>
        </p:spPr>
        <p:txBody>
          <a:bodyPr/>
          <a:lstStyle/>
          <a:p>
            <a:r>
              <a:rPr lang="en-US" sz="2800" dirty="0" smtClean="0"/>
              <a:t>The primary difference between </a:t>
            </a:r>
            <a:r>
              <a:rPr lang="en-US" sz="2800" dirty="0" err="1" smtClean="0"/>
              <a:t>protists</a:t>
            </a:r>
            <a:r>
              <a:rPr lang="en-US" sz="2800" dirty="0" smtClean="0"/>
              <a:t> and </a:t>
            </a:r>
            <a:r>
              <a:rPr lang="en-US" sz="2800" dirty="0" err="1" smtClean="0"/>
              <a:t>moneras</a:t>
            </a:r>
            <a:r>
              <a:rPr lang="en-US" sz="2800" dirty="0" smtClean="0"/>
              <a:t> is that </a:t>
            </a:r>
            <a:r>
              <a:rPr lang="en-US" sz="2800" dirty="0" err="1" smtClean="0"/>
              <a:t>protists</a:t>
            </a:r>
            <a:r>
              <a:rPr lang="en-US" sz="2800" dirty="0" smtClean="0"/>
              <a:t> are more complex, having a nucleus. </a:t>
            </a:r>
          </a:p>
          <a:p>
            <a:r>
              <a:rPr lang="en-US" sz="2800" dirty="0" smtClean="0"/>
              <a:t>Many </a:t>
            </a:r>
            <a:r>
              <a:rPr lang="en-US" sz="2800" dirty="0" err="1" smtClean="0"/>
              <a:t>protists</a:t>
            </a:r>
            <a:r>
              <a:rPr lang="en-US" sz="2800" dirty="0" smtClean="0"/>
              <a:t> appear to be both plant and animal. Like plants, they are green, and can create their own food. However, like animals, they have moving body parts, and are able to move around their environments. </a:t>
            </a:r>
            <a:endParaRPr lang="en-US" sz="2800" dirty="0"/>
          </a:p>
        </p:txBody>
      </p:sp>
      <p:pic>
        <p:nvPicPr>
          <p:cNvPr id="584711" name="Picture 7" descr="http://www2.mcdaniel.edu/Biology/botf99/higheralgaef/lfalgae/fucus.jpg"/>
          <p:cNvPicPr>
            <a:picLocks noChangeAspect="1" noChangeArrowheads="1"/>
          </p:cNvPicPr>
          <p:nvPr/>
        </p:nvPicPr>
        <p:blipFill>
          <a:blip r:embed="rId2" cstate="print"/>
          <a:srcRect/>
          <a:stretch>
            <a:fillRect/>
          </a:stretch>
        </p:blipFill>
        <p:spPr bwMode="auto">
          <a:xfrm>
            <a:off x="6251575" y="4191000"/>
            <a:ext cx="2435225" cy="2136775"/>
          </a:xfrm>
          <a:prstGeom prst="rect">
            <a:avLst/>
          </a:prstGeom>
          <a:noFill/>
        </p:spPr>
      </p:pic>
      <p:pic>
        <p:nvPicPr>
          <p:cNvPr id="584717" name="Picture 13" descr="http://www.colostate.edu/Depts/CoopExt/TRA/PLANTS/images/slimold.jpeg"/>
          <p:cNvPicPr>
            <a:picLocks noChangeAspect="1" noChangeArrowheads="1"/>
          </p:cNvPicPr>
          <p:nvPr/>
        </p:nvPicPr>
        <p:blipFill>
          <a:blip r:embed="rId3" cstate="print"/>
          <a:srcRect/>
          <a:stretch>
            <a:fillRect/>
          </a:stretch>
        </p:blipFill>
        <p:spPr bwMode="auto">
          <a:xfrm>
            <a:off x="6019800" y="1981200"/>
            <a:ext cx="2743200" cy="2051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84717"/>
                                        </p:tgtEl>
                                        <p:attrNameLst>
                                          <p:attrName>style.visibility</p:attrName>
                                        </p:attrNameLst>
                                      </p:cBhvr>
                                      <p:to>
                                        <p:strVal val="visible"/>
                                      </p:to>
                                    </p:set>
                                    <p:animEffect transition="in" filter="slide(fromBottom)">
                                      <p:cBhvr>
                                        <p:cTn id="7" dur="500"/>
                                        <p:tgtEl>
                                          <p:spTgt spid="58471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84711"/>
                                        </p:tgtEl>
                                        <p:attrNameLst>
                                          <p:attrName>style.visibility</p:attrName>
                                        </p:attrNameLst>
                                      </p:cBhvr>
                                      <p:to>
                                        <p:strVal val="visible"/>
                                      </p:to>
                                    </p:set>
                                    <p:animEffect transition="in" filter="slide(fromBottom)">
                                      <p:cBhvr>
                                        <p:cTn id="12" dur="500"/>
                                        <p:tgtEl>
                                          <p:spTgt spid="584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r>
              <a:rPr lang="en-US"/>
              <a:t>Kingdom  </a:t>
            </a:r>
            <a:r>
              <a:rPr lang="en-US" i="1"/>
              <a:t>Protista</a:t>
            </a:r>
            <a:endParaRPr lang="en-US"/>
          </a:p>
        </p:txBody>
      </p:sp>
      <p:sp>
        <p:nvSpPr>
          <p:cNvPr id="590851" name="Text Box 3"/>
          <p:cNvSpPr txBox="1">
            <a:spLocks noChangeArrowheads="1"/>
          </p:cNvSpPr>
          <p:nvPr/>
        </p:nvSpPr>
        <p:spPr bwMode="auto">
          <a:xfrm>
            <a:off x="1371600" y="1905000"/>
            <a:ext cx="6143625" cy="946150"/>
          </a:xfrm>
          <a:prstGeom prst="rect">
            <a:avLst/>
          </a:prstGeom>
          <a:noFill/>
          <a:ln w="9525">
            <a:noFill/>
            <a:miter lim="800000"/>
            <a:headEnd/>
            <a:tailEnd/>
          </a:ln>
          <a:effectLst/>
        </p:spPr>
        <p:txBody>
          <a:bodyPr wrap="none">
            <a:spAutoFit/>
          </a:bodyPr>
          <a:lstStyle/>
          <a:p>
            <a:r>
              <a:rPr lang="en-US" sz="2800"/>
              <a:t>Click on the picture of the diatoms to see</a:t>
            </a:r>
          </a:p>
          <a:p>
            <a:r>
              <a:rPr lang="en-US" sz="2800"/>
              <a:t>     a video clip about the Protist kingdom.</a:t>
            </a:r>
          </a:p>
        </p:txBody>
      </p:sp>
      <p:pic>
        <p:nvPicPr>
          <p:cNvPr id="590854" name="Picture 6" descr="http://www.acnatsci.org/research/biodiv/diatompics/diatom.jpg">
            <a:hlinkClick r:id="rId2"/>
          </p:cNvPr>
          <p:cNvPicPr>
            <a:picLocks noChangeAspect="1" noChangeArrowheads="1"/>
          </p:cNvPicPr>
          <p:nvPr/>
        </p:nvPicPr>
        <p:blipFill>
          <a:blip r:embed="rId3" cstate="print"/>
          <a:srcRect/>
          <a:stretch>
            <a:fillRect/>
          </a:stretch>
        </p:blipFill>
        <p:spPr bwMode="auto">
          <a:xfrm>
            <a:off x="2209800" y="3124200"/>
            <a:ext cx="4800600" cy="309403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lstStyle/>
          <a:p>
            <a:r>
              <a:rPr lang="en-US"/>
              <a:t>Multicellular Organisms</a:t>
            </a:r>
          </a:p>
        </p:txBody>
      </p:sp>
      <p:sp>
        <p:nvSpPr>
          <p:cNvPr id="585732" name="Rectangle 4"/>
          <p:cNvSpPr>
            <a:spLocks noGrp="1" noChangeArrowheads="1"/>
          </p:cNvSpPr>
          <p:nvPr>
            <p:ph type="body" sz="half" idx="2"/>
          </p:nvPr>
        </p:nvSpPr>
        <p:spPr>
          <a:xfrm>
            <a:off x="4572000" y="1905000"/>
            <a:ext cx="3810000" cy="4114800"/>
          </a:xfrm>
        </p:spPr>
        <p:txBody>
          <a:bodyPr/>
          <a:lstStyle/>
          <a:p>
            <a:pPr>
              <a:lnSpc>
                <a:spcPct val="90000"/>
              </a:lnSpc>
            </a:pPr>
            <a:r>
              <a:rPr lang="en-US" sz="2800"/>
              <a:t>The final three kingdoms contain organisms that are truly multicellular.</a:t>
            </a:r>
          </a:p>
          <a:p>
            <a:pPr>
              <a:lnSpc>
                <a:spcPct val="90000"/>
              </a:lnSpc>
            </a:pPr>
            <a:r>
              <a:rPr lang="en-US" sz="2800"/>
              <a:t>They all have different types of cells that each perform special functions and work together to keep the organism alive.</a:t>
            </a:r>
          </a:p>
        </p:txBody>
      </p:sp>
      <p:sp>
        <p:nvSpPr>
          <p:cNvPr id="585735" name="Rectangle 7"/>
          <p:cNvSpPr>
            <a:spLocks noChangeArrowheads="1"/>
          </p:cNvSpPr>
          <p:nvPr/>
        </p:nvSpPr>
        <p:spPr bwMode="auto">
          <a:xfrm>
            <a:off x="1447800" y="1908175"/>
            <a:ext cx="6800850" cy="0"/>
          </a:xfrm>
          <a:prstGeom prst="rect">
            <a:avLst/>
          </a:prstGeom>
          <a:noFill/>
          <a:ln w="9525">
            <a:noFill/>
            <a:miter lim="800000"/>
            <a:headEnd/>
            <a:tailEnd/>
          </a:ln>
          <a:effectLst/>
        </p:spPr>
        <p:txBody>
          <a:bodyPr>
            <a:spAutoFit/>
          </a:bodyPr>
          <a:lstStyle/>
          <a:p>
            <a:endParaRPr lang="en-US"/>
          </a:p>
        </p:txBody>
      </p:sp>
      <p:pic>
        <p:nvPicPr>
          <p:cNvPr id="585737" name="Picture 9" descr="Lophocolea bidentata mid-leaf cells"/>
          <p:cNvPicPr>
            <a:picLocks noChangeAspect="1" noChangeArrowheads="1"/>
          </p:cNvPicPr>
          <p:nvPr/>
        </p:nvPicPr>
        <p:blipFill>
          <a:blip r:embed="rId2" cstate="print"/>
          <a:srcRect/>
          <a:stretch>
            <a:fillRect/>
          </a:stretch>
        </p:blipFill>
        <p:spPr bwMode="auto">
          <a:xfrm>
            <a:off x="1219200" y="1905000"/>
            <a:ext cx="3200400" cy="1981200"/>
          </a:xfrm>
          <a:prstGeom prst="rect">
            <a:avLst/>
          </a:prstGeom>
          <a:noFill/>
        </p:spPr>
      </p:pic>
      <p:pic>
        <p:nvPicPr>
          <p:cNvPr id="585745" name="Picture 17" descr="http://anatomia.sote.hu/oktatas/metszet/muscle/44.jpg"/>
          <p:cNvPicPr>
            <a:picLocks noChangeAspect="1" noChangeArrowheads="1"/>
          </p:cNvPicPr>
          <p:nvPr/>
        </p:nvPicPr>
        <p:blipFill>
          <a:blip r:embed="rId3" cstate="print"/>
          <a:srcRect/>
          <a:stretch>
            <a:fillRect/>
          </a:stretch>
        </p:blipFill>
        <p:spPr bwMode="auto">
          <a:xfrm>
            <a:off x="1219200" y="4114800"/>
            <a:ext cx="3211513" cy="20685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5732">
                                            <p:txEl>
                                              <p:pRg st="0" end="0"/>
                                            </p:txEl>
                                          </p:spTgt>
                                        </p:tgtEl>
                                        <p:attrNameLst>
                                          <p:attrName>style.visibility</p:attrName>
                                        </p:attrNameLst>
                                      </p:cBhvr>
                                      <p:to>
                                        <p:strVal val="visible"/>
                                      </p:to>
                                    </p:set>
                                    <p:anim calcmode="lin" valueType="num">
                                      <p:cBhvr additive="base">
                                        <p:cTn id="7" dur="500" fill="hold"/>
                                        <p:tgtEl>
                                          <p:spTgt spid="58573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57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5732">
                                            <p:txEl>
                                              <p:pRg st="1" end="1"/>
                                            </p:txEl>
                                          </p:spTgt>
                                        </p:tgtEl>
                                        <p:attrNameLst>
                                          <p:attrName>style.visibility</p:attrName>
                                        </p:attrNameLst>
                                      </p:cBhvr>
                                      <p:to>
                                        <p:strVal val="visible"/>
                                      </p:to>
                                    </p:set>
                                    <p:anim calcmode="lin" valueType="num">
                                      <p:cBhvr additive="base">
                                        <p:cTn id="13" dur="500" fill="hold"/>
                                        <p:tgtEl>
                                          <p:spTgt spid="5857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57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585737"/>
                                        </p:tgtEl>
                                        <p:attrNameLst>
                                          <p:attrName>style.visibility</p:attrName>
                                        </p:attrNameLst>
                                      </p:cBhvr>
                                      <p:to>
                                        <p:strVal val="visible"/>
                                      </p:to>
                                    </p:set>
                                    <p:animEffect transition="in" filter="barn(outHorizontal)">
                                      <p:cBhvr>
                                        <p:cTn id="19" dur="500"/>
                                        <p:tgtEl>
                                          <p:spTgt spid="58573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nodeType="clickEffect">
                                  <p:stCondLst>
                                    <p:cond delay="0"/>
                                  </p:stCondLst>
                                  <p:childTnLst>
                                    <p:set>
                                      <p:cBhvr>
                                        <p:cTn id="23" dur="1" fill="hold">
                                          <p:stCondLst>
                                            <p:cond delay="0"/>
                                          </p:stCondLst>
                                        </p:cTn>
                                        <p:tgtEl>
                                          <p:spTgt spid="585745"/>
                                        </p:tgtEl>
                                        <p:attrNameLst>
                                          <p:attrName>style.visibility</p:attrName>
                                        </p:attrNameLst>
                                      </p:cBhvr>
                                      <p:to>
                                        <p:strVal val="visible"/>
                                      </p:to>
                                    </p:set>
                                    <p:animEffect transition="in" filter="barn(outHorizontal)">
                                      <p:cBhvr>
                                        <p:cTn id="24" dur="500"/>
                                        <p:tgtEl>
                                          <p:spTgt spid="585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lstStyle/>
          <a:p>
            <a:r>
              <a:rPr lang="en-US"/>
              <a:t>Kingdom  </a:t>
            </a:r>
            <a:r>
              <a:rPr lang="en-US" i="1"/>
              <a:t>Plantae</a:t>
            </a:r>
            <a:endParaRPr lang="en-US"/>
          </a:p>
        </p:txBody>
      </p:sp>
      <p:sp>
        <p:nvSpPr>
          <p:cNvPr id="587780" name="Rectangle 4"/>
          <p:cNvSpPr>
            <a:spLocks noGrp="1" noChangeArrowheads="1"/>
          </p:cNvSpPr>
          <p:nvPr>
            <p:ph type="body" sz="half" idx="2"/>
          </p:nvPr>
        </p:nvSpPr>
        <p:spPr>
          <a:xfrm>
            <a:off x="4343400" y="2057400"/>
            <a:ext cx="3810000" cy="4114800"/>
          </a:xfrm>
        </p:spPr>
        <p:txBody>
          <a:bodyPr/>
          <a:lstStyle/>
          <a:p>
            <a:r>
              <a:rPr lang="en-US" sz="2800" dirty="0"/>
              <a:t>The members of the Plant kingdom are all producers.</a:t>
            </a:r>
          </a:p>
          <a:p>
            <a:endParaRPr lang="en-US" sz="2800" dirty="0"/>
          </a:p>
          <a:p>
            <a:r>
              <a:rPr lang="en-US" sz="2800" dirty="0"/>
              <a:t>This means that they can make their own food through the process of photosynthesis.</a:t>
            </a:r>
          </a:p>
        </p:txBody>
      </p:sp>
      <p:pic>
        <p:nvPicPr>
          <p:cNvPr id="587782" name="Picture 6" descr="http://www.hawcc.hawaii.edu/laurab/generalbotany/images/Nanu%20flower.jpg"/>
          <p:cNvPicPr>
            <a:picLocks noChangeAspect="1" noChangeArrowheads="1"/>
          </p:cNvPicPr>
          <p:nvPr/>
        </p:nvPicPr>
        <p:blipFill>
          <a:blip r:embed="rId2" cstate="print"/>
          <a:srcRect/>
          <a:stretch>
            <a:fillRect/>
          </a:stretch>
        </p:blipFill>
        <p:spPr bwMode="auto">
          <a:xfrm>
            <a:off x="1371600" y="2057400"/>
            <a:ext cx="2667000" cy="1998663"/>
          </a:xfrm>
          <a:prstGeom prst="rect">
            <a:avLst/>
          </a:prstGeom>
          <a:noFill/>
        </p:spPr>
      </p:pic>
      <p:pic>
        <p:nvPicPr>
          <p:cNvPr id="587784" name="Picture 8" descr="http://www.davidwyatt.me.uk/photos/glasgow&amp;birmingham/Big%20moss%201.jpg"/>
          <p:cNvPicPr>
            <a:picLocks noChangeAspect="1" noChangeArrowheads="1"/>
          </p:cNvPicPr>
          <p:nvPr/>
        </p:nvPicPr>
        <p:blipFill>
          <a:blip r:embed="rId3" cstate="print"/>
          <a:srcRect/>
          <a:stretch>
            <a:fillRect/>
          </a:stretch>
        </p:blipFill>
        <p:spPr bwMode="auto">
          <a:xfrm>
            <a:off x="1371600" y="4267200"/>
            <a:ext cx="2667000" cy="1998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87780">
                                            <p:txEl>
                                              <p:pRg st="0" end="0"/>
                                            </p:txEl>
                                          </p:spTgt>
                                        </p:tgtEl>
                                        <p:attrNameLst>
                                          <p:attrName>style.visibility</p:attrName>
                                        </p:attrNameLst>
                                      </p:cBhvr>
                                      <p:to>
                                        <p:strVal val="visible"/>
                                      </p:to>
                                    </p:set>
                                    <p:anim calcmode="lin" valueType="num">
                                      <p:cBhvr additive="base">
                                        <p:cTn id="7" dur="500" fill="hold"/>
                                        <p:tgtEl>
                                          <p:spTgt spid="58778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778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87780">
                                            <p:txEl>
                                              <p:pRg st="2" end="2"/>
                                            </p:txEl>
                                          </p:spTgt>
                                        </p:tgtEl>
                                        <p:attrNameLst>
                                          <p:attrName>style.visibility</p:attrName>
                                        </p:attrNameLst>
                                      </p:cBhvr>
                                      <p:to>
                                        <p:strVal val="visible"/>
                                      </p:to>
                                    </p:set>
                                    <p:anim calcmode="lin" valueType="num">
                                      <p:cBhvr additive="base">
                                        <p:cTn id="13" dur="500" fill="hold"/>
                                        <p:tgtEl>
                                          <p:spTgt spid="58778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778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587782"/>
                                        </p:tgtEl>
                                        <p:attrNameLst>
                                          <p:attrName>style.visibility</p:attrName>
                                        </p:attrNameLst>
                                      </p:cBhvr>
                                      <p:to>
                                        <p:strVal val="visible"/>
                                      </p:to>
                                    </p:set>
                                    <p:animEffect transition="in" filter="slide(fromLeft)">
                                      <p:cBhvr>
                                        <p:cTn id="19" dur="500"/>
                                        <p:tgtEl>
                                          <p:spTgt spid="58778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2" fill="hold" nodeType="clickEffect">
                                  <p:stCondLst>
                                    <p:cond delay="0"/>
                                  </p:stCondLst>
                                  <p:childTnLst>
                                    <p:set>
                                      <p:cBhvr>
                                        <p:cTn id="23" dur="1" fill="hold">
                                          <p:stCondLst>
                                            <p:cond delay="0"/>
                                          </p:stCondLst>
                                        </p:cTn>
                                        <p:tgtEl>
                                          <p:spTgt spid="587784"/>
                                        </p:tgtEl>
                                        <p:attrNameLst>
                                          <p:attrName>style.visibility</p:attrName>
                                        </p:attrNameLst>
                                      </p:cBhvr>
                                      <p:to>
                                        <p:strVal val="visible"/>
                                      </p:to>
                                    </p:set>
                                    <p:animEffect transition="in" filter="slide(fromRight)">
                                      <p:cBhvr>
                                        <p:cTn id="24" dur="500"/>
                                        <p:tgtEl>
                                          <p:spTgt spid="587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80" grpId="0" build="p" autoUpdateAnimBg="0"/>
    </p:bldLst>
  </p:timing>
</p:sld>
</file>

<file path=ppt/theme/theme1.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Designs\Ribbons.pot</Template>
  <TotalTime>1069</TotalTime>
  <Words>586</Words>
  <Application>Microsoft Office PowerPoint</Application>
  <PresentationFormat>Presentación en pantalla (4:3)</PresentationFormat>
  <Paragraphs>115</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Ribbons</vt:lpstr>
      <vt:lpstr>Classification of Organisms</vt:lpstr>
      <vt:lpstr>Kingdom Monera/Bacteria</vt:lpstr>
      <vt:lpstr>Kingdom Monera/Bacteria</vt:lpstr>
      <vt:lpstr>Kingdom Monera/Bacteria</vt:lpstr>
      <vt:lpstr>Kingdom Protista</vt:lpstr>
      <vt:lpstr>Kingdom  Protista</vt:lpstr>
      <vt:lpstr>Kingdom  Protista</vt:lpstr>
      <vt:lpstr>Multicellular Organisms</vt:lpstr>
      <vt:lpstr>Kingdom  Plantae</vt:lpstr>
      <vt:lpstr>Kingdom Plantae</vt:lpstr>
      <vt:lpstr>Kingdom  Fungi</vt:lpstr>
      <vt:lpstr>Kingdom  Fungi</vt:lpstr>
      <vt:lpstr>Kingdom  Animalia</vt:lpstr>
      <vt:lpstr>Kingdom  Animalia</vt:lpstr>
      <vt:lpstr>Now Let’s Review!</vt:lpstr>
      <vt:lpstr>Cellular Organization</vt:lpstr>
      <vt:lpstr>The Two Types of Cells</vt:lpstr>
      <vt:lpstr>Unicellular Kingdoms</vt:lpstr>
      <vt:lpstr>Multicellular Kingdoms</vt:lpstr>
      <vt:lpstr>Multicellular Kingdoms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Kingdoms</dc:title>
  <dc:creator>click ok</dc:creator>
  <cp:lastModifiedBy>CARMEN</cp:lastModifiedBy>
  <cp:revision>20</cp:revision>
  <cp:lastPrinted>1601-01-01T00:00:00Z</cp:lastPrinted>
  <dcterms:created xsi:type="dcterms:W3CDTF">2005-01-31T20:26:54Z</dcterms:created>
  <dcterms:modified xsi:type="dcterms:W3CDTF">2014-10-06T18:52:30Z</dcterms:modified>
</cp:coreProperties>
</file>